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58" r:id="rId3"/>
    <p:sldId id="259" r:id="rId4"/>
    <p:sldId id="260" r:id="rId5"/>
    <p:sldId id="261" r:id="rId6"/>
    <p:sldId id="262" r:id="rId7"/>
    <p:sldId id="263" r:id="rId8"/>
    <p:sldId id="264" r:id="rId9"/>
    <p:sldId id="265" r:id="rId10"/>
    <p:sldId id="266" r:id="rId11"/>
    <p:sldId id="267" r:id="rId12"/>
    <p:sldId id="270" r:id="rId13"/>
    <p:sldId id="269" r:id="rId14"/>
    <p:sldId id="271" r:id="rId15"/>
    <p:sldId id="272" r:id="rId16"/>
    <p:sldId id="273" r:id="rId17"/>
    <p:sldId id="27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332BDD-F0A6-4435-B393-FF93086D04AC}" type="datetimeFigureOut">
              <a:rPr lang="en-US" smtClean="0"/>
              <a:t>5/17/2023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CA686A-B77E-4920-9994-7D531C0AFBD4}" type="slidenum">
              <a:rPr lang="en-US" smtClean="0"/>
              <a:t>‹#›</a:t>
            </a:fld>
            <a:endParaRPr lang="en-US"/>
          </a:p>
        </p:txBody>
      </p:sp>
    </p:spTree>
    <p:extLst>
      <p:ext uri="{BB962C8B-B14F-4D97-AF65-F5344CB8AC3E}">
        <p14:creationId xmlns:p14="http://schemas.microsoft.com/office/powerpoint/2010/main" val="3839317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2 ستاره مراحل اصلی هستند</a:t>
            </a:r>
            <a:endParaRPr lang="en-US" dirty="0"/>
          </a:p>
        </p:txBody>
      </p:sp>
      <p:sp>
        <p:nvSpPr>
          <p:cNvPr id="4" name="Slide Number Placeholder 3"/>
          <p:cNvSpPr>
            <a:spLocks noGrp="1"/>
          </p:cNvSpPr>
          <p:nvPr>
            <p:ph type="sldNum" sz="quarter" idx="5"/>
          </p:nvPr>
        </p:nvSpPr>
        <p:spPr/>
        <p:txBody>
          <a:bodyPr/>
          <a:lstStyle/>
          <a:p>
            <a:fld id="{33CA686A-B77E-4920-9994-7D531C0AFBD4}" type="slidenum">
              <a:rPr lang="en-US" smtClean="0"/>
              <a:t>3</a:t>
            </a:fld>
            <a:endParaRPr lang="en-US"/>
          </a:p>
        </p:txBody>
      </p:sp>
    </p:spTree>
    <p:extLst>
      <p:ext uri="{BB962C8B-B14F-4D97-AF65-F5344CB8AC3E}">
        <p14:creationId xmlns:p14="http://schemas.microsoft.com/office/powerpoint/2010/main" val="928740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2 ستاره مراحل اصلی هستند</a:t>
            </a:r>
            <a:endParaRPr lang="en-US" dirty="0"/>
          </a:p>
        </p:txBody>
      </p:sp>
      <p:sp>
        <p:nvSpPr>
          <p:cNvPr id="4" name="Slide Number Placeholder 3"/>
          <p:cNvSpPr>
            <a:spLocks noGrp="1"/>
          </p:cNvSpPr>
          <p:nvPr>
            <p:ph type="sldNum" sz="quarter" idx="5"/>
          </p:nvPr>
        </p:nvSpPr>
        <p:spPr/>
        <p:txBody>
          <a:bodyPr/>
          <a:lstStyle/>
          <a:p>
            <a:fld id="{33CA686A-B77E-4920-9994-7D531C0AFBD4}" type="slidenum">
              <a:rPr lang="en-US" smtClean="0"/>
              <a:t>12</a:t>
            </a:fld>
            <a:endParaRPr lang="en-US"/>
          </a:p>
        </p:txBody>
      </p:sp>
    </p:spTree>
    <p:extLst>
      <p:ext uri="{BB962C8B-B14F-4D97-AF65-F5344CB8AC3E}">
        <p14:creationId xmlns:p14="http://schemas.microsoft.com/office/powerpoint/2010/main" val="1923591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2 ستاره مراحل اصلی هستند</a:t>
            </a:r>
            <a:endParaRPr lang="en-US" dirty="0"/>
          </a:p>
        </p:txBody>
      </p:sp>
      <p:sp>
        <p:nvSpPr>
          <p:cNvPr id="4" name="Slide Number Placeholder 3"/>
          <p:cNvSpPr>
            <a:spLocks noGrp="1"/>
          </p:cNvSpPr>
          <p:nvPr>
            <p:ph type="sldNum" sz="quarter" idx="5"/>
          </p:nvPr>
        </p:nvSpPr>
        <p:spPr/>
        <p:txBody>
          <a:bodyPr/>
          <a:lstStyle/>
          <a:p>
            <a:fld id="{33CA686A-B77E-4920-9994-7D531C0AFBD4}" type="slidenum">
              <a:rPr lang="en-US" smtClean="0"/>
              <a:t>13</a:t>
            </a:fld>
            <a:endParaRPr lang="en-US"/>
          </a:p>
        </p:txBody>
      </p:sp>
    </p:spTree>
    <p:extLst>
      <p:ext uri="{BB962C8B-B14F-4D97-AF65-F5344CB8AC3E}">
        <p14:creationId xmlns:p14="http://schemas.microsoft.com/office/powerpoint/2010/main" val="3127377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2 ستاره مراحل اصلی هستند</a:t>
            </a:r>
            <a:endParaRPr lang="en-US" dirty="0"/>
          </a:p>
        </p:txBody>
      </p:sp>
      <p:sp>
        <p:nvSpPr>
          <p:cNvPr id="4" name="Slide Number Placeholder 3"/>
          <p:cNvSpPr>
            <a:spLocks noGrp="1"/>
          </p:cNvSpPr>
          <p:nvPr>
            <p:ph type="sldNum" sz="quarter" idx="5"/>
          </p:nvPr>
        </p:nvSpPr>
        <p:spPr/>
        <p:txBody>
          <a:bodyPr/>
          <a:lstStyle/>
          <a:p>
            <a:fld id="{33CA686A-B77E-4920-9994-7D531C0AFBD4}" type="slidenum">
              <a:rPr lang="en-US" smtClean="0"/>
              <a:t>14</a:t>
            </a:fld>
            <a:endParaRPr lang="en-US"/>
          </a:p>
        </p:txBody>
      </p:sp>
    </p:spTree>
    <p:extLst>
      <p:ext uri="{BB962C8B-B14F-4D97-AF65-F5344CB8AC3E}">
        <p14:creationId xmlns:p14="http://schemas.microsoft.com/office/powerpoint/2010/main" val="3786024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2 ستاره مراحل اصلی هستند</a:t>
            </a:r>
            <a:endParaRPr lang="en-US" dirty="0"/>
          </a:p>
        </p:txBody>
      </p:sp>
      <p:sp>
        <p:nvSpPr>
          <p:cNvPr id="4" name="Slide Number Placeholder 3"/>
          <p:cNvSpPr>
            <a:spLocks noGrp="1"/>
          </p:cNvSpPr>
          <p:nvPr>
            <p:ph type="sldNum" sz="quarter" idx="5"/>
          </p:nvPr>
        </p:nvSpPr>
        <p:spPr/>
        <p:txBody>
          <a:bodyPr/>
          <a:lstStyle/>
          <a:p>
            <a:fld id="{33CA686A-B77E-4920-9994-7D531C0AFBD4}" type="slidenum">
              <a:rPr lang="en-US" smtClean="0"/>
              <a:t>15</a:t>
            </a:fld>
            <a:endParaRPr lang="en-US"/>
          </a:p>
        </p:txBody>
      </p:sp>
    </p:spTree>
    <p:extLst>
      <p:ext uri="{BB962C8B-B14F-4D97-AF65-F5344CB8AC3E}">
        <p14:creationId xmlns:p14="http://schemas.microsoft.com/office/powerpoint/2010/main" val="321791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2 ستاره مراحل اصلی هستند</a:t>
            </a:r>
            <a:endParaRPr lang="en-US" dirty="0"/>
          </a:p>
        </p:txBody>
      </p:sp>
      <p:sp>
        <p:nvSpPr>
          <p:cNvPr id="4" name="Slide Number Placeholder 3"/>
          <p:cNvSpPr>
            <a:spLocks noGrp="1"/>
          </p:cNvSpPr>
          <p:nvPr>
            <p:ph type="sldNum" sz="quarter" idx="5"/>
          </p:nvPr>
        </p:nvSpPr>
        <p:spPr/>
        <p:txBody>
          <a:bodyPr/>
          <a:lstStyle/>
          <a:p>
            <a:fld id="{33CA686A-B77E-4920-9994-7D531C0AFBD4}" type="slidenum">
              <a:rPr lang="en-US" smtClean="0"/>
              <a:t>16</a:t>
            </a:fld>
            <a:endParaRPr lang="en-US"/>
          </a:p>
        </p:txBody>
      </p:sp>
    </p:spTree>
    <p:extLst>
      <p:ext uri="{BB962C8B-B14F-4D97-AF65-F5344CB8AC3E}">
        <p14:creationId xmlns:p14="http://schemas.microsoft.com/office/powerpoint/2010/main" val="1338903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2 ستاره مراحل اصلی هستند</a:t>
            </a:r>
            <a:endParaRPr lang="en-US" dirty="0"/>
          </a:p>
        </p:txBody>
      </p:sp>
      <p:sp>
        <p:nvSpPr>
          <p:cNvPr id="4" name="Slide Number Placeholder 3"/>
          <p:cNvSpPr>
            <a:spLocks noGrp="1"/>
          </p:cNvSpPr>
          <p:nvPr>
            <p:ph type="sldNum" sz="quarter" idx="5"/>
          </p:nvPr>
        </p:nvSpPr>
        <p:spPr/>
        <p:txBody>
          <a:bodyPr/>
          <a:lstStyle/>
          <a:p>
            <a:fld id="{33CA686A-B77E-4920-9994-7D531C0AFBD4}" type="slidenum">
              <a:rPr lang="en-US" smtClean="0"/>
              <a:t>17</a:t>
            </a:fld>
            <a:endParaRPr lang="en-US"/>
          </a:p>
        </p:txBody>
      </p:sp>
    </p:spTree>
    <p:extLst>
      <p:ext uri="{BB962C8B-B14F-4D97-AF65-F5344CB8AC3E}">
        <p14:creationId xmlns:p14="http://schemas.microsoft.com/office/powerpoint/2010/main" val="3289858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2 ستاره مراحل اصلی هستند</a:t>
            </a:r>
            <a:endParaRPr lang="en-US" dirty="0"/>
          </a:p>
        </p:txBody>
      </p:sp>
      <p:sp>
        <p:nvSpPr>
          <p:cNvPr id="4" name="Slide Number Placeholder 3"/>
          <p:cNvSpPr>
            <a:spLocks noGrp="1"/>
          </p:cNvSpPr>
          <p:nvPr>
            <p:ph type="sldNum" sz="quarter" idx="5"/>
          </p:nvPr>
        </p:nvSpPr>
        <p:spPr/>
        <p:txBody>
          <a:bodyPr/>
          <a:lstStyle/>
          <a:p>
            <a:fld id="{33CA686A-B77E-4920-9994-7D531C0AFBD4}" type="slidenum">
              <a:rPr lang="en-US" smtClean="0"/>
              <a:t>4</a:t>
            </a:fld>
            <a:endParaRPr lang="en-US"/>
          </a:p>
        </p:txBody>
      </p:sp>
    </p:spTree>
    <p:extLst>
      <p:ext uri="{BB962C8B-B14F-4D97-AF65-F5344CB8AC3E}">
        <p14:creationId xmlns:p14="http://schemas.microsoft.com/office/powerpoint/2010/main" val="3958784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2 ستاره مراحل اصلی هستند</a:t>
            </a:r>
            <a:endParaRPr lang="en-US" dirty="0"/>
          </a:p>
        </p:txBody>
      </p:sp>
      <p:sp>
        <p:nvSpPr>
          <p:cNvPr id="4" name="Slide Number Placeholder 3"/>
          <p:cNvSpPr>
            <a:spLocks noGrp="1"/>
          </p:cNvSpPr>
          <p:nvPr>
            <p:ph type="sldNum" sz="quarter" idx="5"/>
          </p:nvPr>
        </p:nvSpPr>
        <p:spPr/>
        <p:txBody>
          <a:bodyPr/>
          <a:lstStyle/>
          <a:p>
            <a:fld id="{33CA686A-B77E-4920-9994-7D531C0AFBD4}" type="slidenum">
              <a:rPr lang="en-US" smtClean="0"/>
              <a:t>5</a:t>
            </a:fld>
            <a:endParaRPr lang="en-US"/>
          </a:p>
        </p:txBody>
      </p:sp>
    </p:spTree>
    <p:extLst>
      <p:ext uri="{BB962C8B-B14F-4D97-AF65-F5344CB8AC3E}">
        <p14:creationId xmlns:p14="http://schemas.microsoft.com/office/powerpoint/2010/main" val="902340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2 ستاره مراحل اصلی هستند</a:t>
            </a:r>
            <a:endParaRPr lang="en-US" dirty="0"/>
          </a:p>
        </p:txBody>
      </p:sp>
      <p:sp>
        <p:nvSpPr>
          <p:cNvPr id="4" name="Slide Number Placeholder 3"/>
          <p:cNvSpPr>
            <a:spLocks noGrp="1"/>
          </p:cNvSpPr>
          <p:nvPr>
            <p:ph type="sldNum" sz="quarter" idx="5"/>
          </p:nvPr>
        </p:nvSpPr>
        <p:spPr/>
        <p:txBody>
          <a:bodyPr/>
          <a:lstStyle/>
          <a:p>
            <a:fld id="{33CA686A-B77E-4920-9994-7D531C0AFBD4}" type="slidenum">
              <a:rPr lang="en-US" smtClean="0"/>
              <a:t>6</a:t>
            </a:fld>
            <a:endParaRPr lang="en-US"/>
          </a:p>
        </p:txBody>
      </p:sp>
    </p:spTree>
    <p:extLst>
      <p:ext uri="{BB962C8B-B14F-4D97-AF65-F5344CB8AC3E}">
        <p14:creationId xmlns:p14="http://schemas.microsoft.com/office/powerpoint/2010/main" val="3792495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2 ستاره مراحل اصلی هستند</a:t>
            </a:r>
            <a:endParaRPr lang="en-US" dirty="0"/>
          </a:p>
        </p:txBody>
      </p:sp>
      <p:sp>
        <p:nvSpPr>
          <p:cNvPr id="4" name="Slide Number Placeholder 3"/>
          <p:cNvSpPr>
            <a:spLocks noGrp="1"/>
          </p:cNvSpPr>
          <p:nvPr>
            <p:ph type="sldNum" sz="quarter" idx="5"/>
          </p:nvPr>
        </p:nvSpPr>
        <p:spPr/>
        <p:txBody>
          <a:bodyPr/>
          <a:lstStyle/>
          <a:p>
            <a:fld id="{33CA686A-B77E-4920-9994-7D531C0AFBD4}" type="slidenum">
              <a:rPr lang="en-US" smtClean="0"/>
              <a:t>7</a:t>
            </a:fld>
            <a:endParaRPr lang="en-US"/>
          </a:p>
        </p:txBody>
      </p:sp>
    </p:spTree>
    <p:extLst>
      <p:ext uri="{BB962C8B-B14F-4D97-AF65-F5344CB8AC3E}">
        <p14:creationId xmlns:p14="http://schemas.microsoft.com/office/powerpoint/2010/main" val="674145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2 ستاره مراحل اصلی هستند</a:t>
            </a:r>
            <a:endParaRPr lang="en-US" dirty="0"/>
          </a:p>
        </p:txBody>
      </p:sp>
      <p:sp>
        <p:nvSpPr>
          <p:cNvPr id="4" name="Slide Number Placeholder 3"/>
          <p:cNvSpPr>
            <a:spLocks noGrp="1"/>
          </p:cNvSpPr>
          <p:nvPr>
            <p:ph type="sldNum" sz="quarter" idx="5"/>
          </p:nvPr>
        </p:nvSpPr>
        <p:spPr/>
        <p:txBody>
          <a:bodyPr/>
          <a:lstStyle/>
          <a:p>
            <a:fld id="{33CA686A-B77E-4920-9994-7D531C0AFBD4}" type="slidenum">
              <a:rPr lang="en-US" smtClean="0"/>
              <a:t>8</a:t>
            </a:fld>
            <a:endParaRPr lang="en-US"/>
          </a:p>
        </p:txBody>
      </p:sp>
    </p:spTree>
    <p:extLst>
      <p:ext uri="{BB962C8B-B14F-4D97-AF65-F5344CB8AC3E}">
        <p14:creationId xmlns:p14="http://schemas.microsoft.com/office/powerpoint/2010/main" val="1771356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2 ستاره مراحل اصلی هستند</a:t>
            </a:r>
            <a:endParaRPr lang="en-US" dirty="0"/>
          </a:p>
        </p:txBody>
      </p:sp>
      <p:sp>
        <p:nvSpPr>
          <p:cNvPr id="4" name="Slide Number Placeholder 3"/>
          <p:cNvSpPr>
            <a:spLocks noGrp="1"/>
          </p:cNvSpPr>
          <p:nvPr>
            <p:ph type="sldNum" sz="quarter" idx="5"/>
          </p:nvPr>
        </p:nvSpPr>
        <p:spPr/>
        <p:txBody>
          <a:bodyPr/>
          <a:lstStyle/>
          <a:p>
            <a:fld id="{33CA686A-B77E-4920-9994-7D531C0AFBD4}" type="slidenum">
              <a:rPr lang="en-US" smtClean="0"/>
              <a:t>9</a:t>
            </a:fld>
            <a:endParaRPr lang="en-US"/>
          </a:p>
        </p:txBody>
      </p:sp>
    </p:spTree>
    <p:extLst>
      <p:ext uri="{BB962C8B-B14F-4D97-AF65-F5344CB8AC3E}">
        <p14:creationId xmlns:p14="http://schemas.microsoft.com/office/powerpoint/2010/main" val="2631954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2 ستاره مراحل اصلی هستند</a:t>
            </a:r>
            <a:endParaRPr lang="en-US" dirty="0"/>
          </a:p>
        </p:txBody>
      </p:sp>
      <p:sp>
        <p:nvSpPr>
          <p:cNvPr id="4" name="Slide Number Placeholder 3"/>
          <p:cNvSpPr>
            <a:spLocks noGrp="1"/>
          </p:cNvSpPr>
          <p:nvPr>
            <p:ph type="sldNum" sz="quarter" idx="5"/>
          </p:nvPr>
        </p:nvSpPr>
        <p:spPr/>
        <p:txBody>
          <a:bodyPr/>
          <a:lstStyle/>
          <a:p>
            <a:fld id="{33CA686A-B77E-4920-9994-7D531C0AFBD4}" type="slidenum">
              <a:rPr lang="en-US" smtClean="0"/>
              <a:t>10</a:t>
            </a:fld>
            <a:endParaRPr lang="en-US"/>
          </a:p>
        </p:txBody>
      </p:sp>
    </p:spTree>
    <p:extLst>
      <p:ext uri="{BB962C8B-B14F-4D97-AF65-F5344CB8AC3E}">
        <p14:creationId xmlns:p14="http://schemas.microsoft.com/office/powerpoint/2010/main" val="1081124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2 ستاره مراحل اصلی هستند</a:t>
            </a:r>
            <a:endParaRPr lang="en-US" dirty="0"/>
          </a:p>
        </p:txBody>
      </p:sp>
      <p:sp>
        <p:nvSpPr>
          <p:cNvPr id="4" name="Slide Number Placeholder 3"/>
          <p:cNvSpPr>
            <a:spLocks noGrp="1"/>
          </p:cNvSpPr>
          <p:nvPr>
            <p:ph type="sldNum" sz="quarter" idx="5"/>
          </p:nvPr>
        </p:nvSpPr>
        <p:spPr/>
        <p:txBody>
          <a:bodyPr/>
          <a:lstStyle/>
          <a:p>
            <a:fld id="{33CA686A-B77E-4920-9994-7D531C0AFBD4}" type="slidenum">
              <a:rPr lang="en-US" smtClean="0"/>
              <a:t>11</a:t>
            </a:fld>
            <a:endParaRPr lang="en-US"/>
          </a:p>
        </p:txBody>
      </p:sp>
    </p:spTree>
    <p:extLst>
      <p:ext uri="{BB962C8B-B14F-4D97-AF65-F5344CB8AC3E}">
        <p14:creationId xmlns:p14="http://schemas.microsoft.com/office/powerpoint/2010/main" val="16710585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5/17/2023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5/17/2023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5/17/2023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5/17/2023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5/17/2023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5/17/2023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5/17/2023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5/17/2023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5/17/2023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5/17/2023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5/17/2023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B6E17-C3DA-2810-3562-E12800C8D867}"/>
              </a:ext>
            </a:extLst>
          </p:cNvPr>
          <p:cNvSpPr>
            <a:spLocks noGrp="1"/>
          </p:cNvSpPr>
          <p:nvPr>
            <p:ph type="ctrTitle"/>
          </p:nvPr>
        </p:nvSpPr>
        <p:spPr>
          <a:xfrm>
            <a:off x="1223966" y="598098"/>
            <a:ext cx="8825658" cy="2677648"/>
          </a:xfrm>
        </p:spPr>
        <p:txBody>
          <a:bodyPr/>
          <a:lstStyle/>
          <a:p>
            <a:pPr algn="ctr"/>
            <a:r>
              <a:rPr lang="en-US" sz="3200" dirty="0"/>
              <a:t>Utilization of Merge-Sorting Method to Improve Stitching Efficiency in Multi-Scene Image Stitching </a:t>
            </a:r>
          </a:p>
        </p:txBody>
      </p:sp>
      <p:sp>
        <p:nvSpPr>
          <p:cNvPr id="3" name="Subtitle 2">
            <a:extLst>
              <a:ext uri="{FF2B5EF4-FFF2-40B4-BE49-F238E27FC236}">
                <a16:creationId xmlns:a16="http://schemas.microsoft.com/office/drawing/2014/main" id="{21B4889C-9AFE-E2E4-9968-8056C3290AF5}"/>
              </a:ext>
            </a:extLst>
          </p:cNvPr>
          <p:cNvSpPr>
            <a:spLocks noGrp="1"/>
          </p:cNvSpPr>
          <p:nvPr>
            <p:ph type="subTitle" idx="1"/>
          </p:nvPr>
        </p:nvSpPr>
        <p:spPr>
          <a:xfrm>
            <a:off x="1223966" y="4190782"/>
            <a:ext cx="9300260" cy="1502651"/>
          </a:xfrm>
        </p:spPr>
        <p:txBody>
          <a:bodyPr>
            <a:normAutofit/>
          </a:bodyPr>
          <a:lstStyle/>
          <a:p>
            <a:pPr algn="ctr" rtl="1"/>
            <a:r>
              <a:rPr lang="fa-IR" sz="2800" dirty="0">
                <a:cs typeface="B Nazanin" panose="00000400000000000000" pitchFamily="2" charset="-78"/>
              </a:rPr>
              <a:t>ارائه: پویا کهفی</a:t>
            </a:r>
          </a:p>
          <a:p>
            <a:pPr algn="ctr" rtl="1"/>
            <a:r>
              <a:rPr lang="fa-IR" sz="2800" dirty="0">
                <a:cs typeface="B Nazanin" panose="00000400000000000000" pitchFamily="2" charset="-78"/>
              </a:rPr>
              <a:t>استاد: دکتر کارگر</a:t>
            </a:r>
            <a:endParaRPr lang="en-US" sz="2800" dirty="0">
              <a:cs typeface="B Nazanin" panose="00000400000000000000" pitchFamily="2" charset="-78"/>
            </a:endParaRPr>
          </a:p>
        </p:txBody>
      </p:sp>
    </p:spTree>
    <p:extLst>
      <p:ext uri="{BB962C8B-B14F-4D97-AF65-F5344CB8AC3E}">
        <p14:creationId xmlns:p14="http://schemas.microsoft.com/office/powerpoint/2010/main" val="3697716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B854-63E6-9FC1-C1C1-A59BF25E3E14}"/>
              </a:ext>
            </a:extLst>
          </p:cNvPr>
          <p:cNvSpPr>
            <a:spLocks noGrp="1"/>
          </p:cNvSpPr>
          <p:nvPr>
            <p:ph type="title"/>
          </p:nvPr>
        </p:nvSpPr>
        <p:spPr/>
        <p:txBody>
          <a:bodyPr/>
          <a:lstStyle/>
          <a:p>
            <a:pPr algn="r" rtl="1"/>
            <a:r>
              <a:rPr lang="fa-IR" dirty="0">
                <a:cs typeface="B Nazanin" panose="00000400000000000000" pitchFamily="2" charset="-78"/>
              </a:rPr>
              <a:t>تطبیق تصویر توسط </a:t>
            </a:r>
            <a:r>
              <a:rPr lang="en-US" dirty="0">
                <a:cs typeface="B Nazanin" panose="00000400000000000000" pitchFamily="2" charset="-78"/>
              </a:rPr>
              <a:t>A-KAZE</a:t>
            </a:r>
            <a:endParaRPr lang="en-US" sz="6000" dirty="0">
              <a:cs typeface="B Nazanin" panose="00000400000000000000" pitchFamily="2" charset="-78"/>
            </a:endParaRPr>
          </a:p>
        </p:txBody>
      </p:sp>
      <p:sp>
        <p:nvSpPr>
          <p:cNvPr id="3" name="Content Placeholder 2">
            <a:extLst>
              <a:ext uri="{FF2B5EF4-FFF2-40B4-BE49-F238E27FC236}">
                <a16:creationId xmlns:a16="http://schemas.microsoft.com/office/drawing/2014/main" id="{C9A72B1D-6994-3C1B-04BE-9C040D35B950}"/>
              </a:ext>
            </a:extLst>
          </p:cNvPr>
          <p:cNvSpPr>
            <a:spLocks noGrp="1"/>
          </p:cNvSpPr>
          <p:nvPr>
            <p:ph idx="1"/>
          </p:nvPr>
        </p:nvSpPr>
        <p:spPr>
          <a:xfrm>
            <a:off x="4855464" y="2570672"/>
            <a:ext cx="6850582" cy="1370392"/>
          </a:xfrm>
        </p:spPr>
        <p:txBody>
          <a:bodyPr>
            <a:noAutofit/>
          </a:bodyPr>
          <a:lstStyle/>
          <a:p>
            <a:pPr algn="r" rtl="1">
              <a:buFont typeface="Courier New" panose="02070309020205020404" pitchFamily="49" charset="0"/>
              <a:buChar char="o"/>
            </a:pPr>
            <a:r>
              <a:rPr lang="fa-IR" dirty="0">
                <a:cs typeface="B Nazanin" panose="00000400000000000000" pitchFamily="2" charset="-78"/>
              </a:rPr>
              <a:t>تشخیص نقاط ویژگی توسط الگوریتم </a:t>
            </a:r>
            <a:r>
              <a:rPr lang="en-US" dirty="0">
                <a:cs typeface="B Nazanin" panose="00000400000000000000" pitchFamily="2" charset="-78"/>
              </a:rPr>
              <a:t>A-KAZE</a:t>
            </a:r>
            <a:r>
              <a:rPr lang="fa-IR" dirty="0">
                <a:cs typeface="B Nazanin" panose="00000400000000000000" pitchFamily="2" charset="-78"/>
              </a:rPr>
              <a:t> را می توان به سه مرحله اصلی تقسیم کرد. مرحله اول ساخت فضای مقیاس </a:t>
            </a:r>
            <a:r>
              <a:rPr lang="fa-IR" dirty="0" err="1">
                <a:cs typeface="B Nazanin" panose="00000400000000000000" pitchFamily="2" charset="-78"/>
              </a:rPr>
              <a:t>غیرخطی</a:t>
            </a:r>
            <a:r>
              <a:rPr lang="fa-IR" dirty="0">
                <a:cs typeface="B Nazanin" panose="00000400000000000000" pitchFamily="2" charset="-78"/>
              </a:rPr>
              <a:t> است که با تشخیص نقاط مشخصه دنبال می شود. آخرین مرحله تولید </a:t>
            </a:r>
            <a:r>
              <a:rPr lang="fa-IR" dirty="0" err="1">
                <a:cs typeface="B Nazanin" panose="00000400000000000000" pitchFamily="2" charset="-78"/>
              </a:rPr>
              <a:t>توصیفگرهای</a:t>
            </a:r>
            <a:r>
              <a:rPr lang="fa-IR" dirty="0">
                <a:cs typeface="B Nazanin" panose="00000400000000000000" pitchFamily="2" charset="-78"/>
              </a:rPr>
              <a:t> ویژگی است. یعنی تطبیق نقطه ویژگی.</a:t>
            </a:r>
            <a:endParaRPr lang="fa-IR" dirty="0">
              <a:effectLst/>
              <a:latin typeface="B Nazanin" panose="00000400000000000000" pitchFamily="2" charset="-78"/>
              <a:ea typeface="Calibri" panose="020F0502020204030204" pitchFamily="34" charset="0"/>
              <a:cs typeface="B Nazanin" panose="00000400000000000000" pitchFamily="2" charset="-78"/>
            </a:endParaRPr>
          </a:p>
        </p:txBody>
      </p:sp>
      <p:sp>
        <p:nvSpPr>
          <p:cNvPr id="4" name="TextBox 3">
            <a:extLst>
              <a:ext uri="{FF2B5EF4-FFF2-40B4-BE49-F238E27FC236}">
                <a16:creationId xmlns:a16="http://schemas.microsoft.com/office/drawing/2014/main" id="{4B728CE9-D7EF-FEE3-2764-4274B6DB21B0}"/>
              </a:ext>
            </a:extLst>
          </p:cNvPr>
          <p:cNvSpPr txBox="1"/>
          <p:nvPr/>
        </p:nvSpPr>
        <p:spPr>
          <a:xfrm>
            <a:off x="10610490" y="389627"/>
            <a:ext cx="352982" cy="523220"/>
          </a:xfrm>
          <a:prstGeom prst="rect">
            <a:avLst/>
          </a:prstGeom>
          <a:noFill/>
        </p:spPr>
        <p:txBody>
          <a:bodyPr wrap="none" rtlCol="0">
            <a:spAutoFit/>
          </a:bodyPr>
          <a:lstStyle/>
          <a:p>
            <a:r>
              <a:rPr lang="fa-IR" sz="2800" dirty="0">
                <a:solidFill>
                  <a:schemeClr val="bg1">
                    <a:lumMod val="95000"/>
                  </a:schemeClr>
                </a:solidFill>
                <a:cs typeface="B Nazanin" panose="00000400000000000000" pitchFamily="2" charset="-78"/>
              </a:rPr>
              <a:t>9</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226801C-CF49-991F-ED8E-3001C2F5F359}"/>
                  </a:ext>
                </a:extLst>
              </p:cNvPr>
              <p:cNvSpPr txBox="1"/>
              <p:nvPr/>
            </p:nvSpPr>
            <p:spPr>
              <a:xfrm>
                <a:off x="1849374" y="2690328"/>
                <a:ext cx="3216402"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836967"/>
                              </a:solidFill>
                              <a:latin typeface="Cambria Math" panose="02040503050406030204" pitchFamily="18" charset="0"/>
                            </a:rPr>
                          </m:ctrlPr>
                        </m:fPr>
                        <m:num>
                          <m:r>
                            <a:rPr lang="en-US">
                              <a:latin typeface="Cambria Math" panose="02040503050406030204" pitchFamily="18" charset="0"/>
                            </a:rPr>
                            <m:t>𝜕</m:t>
                          </m:r>
                          <m:r>
                            <a:rPr lang="en-US" i="1">
                              <a:latin typeface="Cambria Math" panose="02040503050406030204" pitchFamily="18" charset="0"/>
                            </a:rPr>
                            <m:t>𝐿</m:t>
                          </m:r>
                        </m:num>
                        <m:den>
                          <m:r>
                            <a:rPr lang="en-US" i="0">
                              <a:latin typeface="Cambria Math" panose="02040503050406030204" pitchFamily="18" charset="0"/>
                            </a:rPr>
                            <m:t>𝜕</m:t>
                          </m:r>
                          <m:r>
                            <a:rPr lang="en-US" i="1">
                              <a:latin typeface="Cambria Math" panose="02040503050406030204" pitchFamily="18" charset="0"/>
                            </a:rPr>
                            <m:t>𝑡</m:t>
                          </m:r>
                        </m:den>
                      </m:f>
                      <m:r>
                        <a:rPr lang="en-US" i="0">
                          <a:latin typeface="Cambria Math" panose="02040503050406030204" pitchFamily="18" charset="0"/>
                        </a:rPr>
                        <m:t>=</m:t>
                      </m:r>
                      <m:r>
                        <a:rPr lang="en-US" i="1">
                          <a:latin typeface="Cambria Math" panose="02040503050406030204" pitchFamily="18" charset="0"/>
                        </a:rPr>
                        <m:t>𝑑𝑖𝑣</m:t>
                      </m:r>
                      <m:d>
                        <m:dPr>
                          <m:endChr m:val=""/>
                          <m:ctrlPr>
                            <a:rPr lang="en-US" i="1">
                              <a:latin typeface="Cambria Math" panose="02040503050406030204" pitchFamily="18" charset="0"/>
                            </a:rPr>
                          </m:ctrlPr>
                        </m:dPr>
                        <m:e>
                          <m:r>
                            <a:rPr lang="en-US" i="1">
                              <a:latin typeface="Cambria Math" panose="02040503050406030204" pitchFamily="18" charset="0"/>
                            </a:rPr>
                            <m:t>𝑐</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 </m:t>
                              </m:r>
                              <m:r>
                                <a:rPr lang="en-US" i="1">
                                  <a:latin typeface="Cambria Math" panose="02040503050406030204" pitchFamily="18" charset="0"/>
                                </a:rPr>
                                <m:t>𝑦</m:t>
                              </m:r>
                              <m:r>
                                <a:rPr lang="en-US" i="0">
                                  <a:latin typeface="Cambria Math" panose="02040503050406030204" pitchFamily="18" charset="0"/>
                                </a:rPr>
                                <m:t>, </m:t>
                              </m:r>
                              <m:r>
                                <a:rPr lang="en-US" i="1">
                                  <a:latin typeface="Cambria Math" panose="02040503050406030204" pitchFamily="18" charset="0"/>
                                </a:rPr>
                                <m:t>𝑡</m:t>
                              </m:r>
                            </m:e>
                          </m:d>
                          <m:r>
                            <a:rPr lang="en-US" i="0">
                              <a:latin typeface="Cambria Math" panose="02040503050406030204" pitchFamily="18" charset="0"/>
                            </a:rPr>
                            <m:t>.</m:t>
                          </m:r>
                          <m:r>
                            <m:rPr>
                              <m:sty m:val="p"/>
                            </m:rPr>
                            <a:rPr lang="en-US" i="0">
                              <a:latin typeface="Cambria Math" panose="02040503050406030204" pitchFamily="18" charset="0"/>
                            </a:rPr>
                            <m:t>∇</m:t>
                          </m:r>
                          <m:r>
                            <a:rPr lang="en-US" i="1">
                              <a:latin typeface="Cambria Math" panose="02040503050406030204" pitchFamily="18" charset="0"/>
                            </a:rPr>
                            <m:t>𝐿</m:t>
                          </m:r>
                        </m:e>
                      </m:d>
                    </m:oMath>
                  </m:oMathPara>
                </a14:m>
                <a:endParaRPr lang="en-US" dirty="0"/>
              </a:p>
            </p:txBody>
          </p:sp>
        </mc:Choice>
        <mc:Fallback>
          <p:sp>
            <p:nvSpPr>
              <p:cNvPr id="8" name="TextBox 7">
                <a:extLst>
                  <a:ext uri="{FF2B5EF4-FFF2-40B4-BE49-F238E27FC236}">
                    <a16:creationId xmlns:a16="http://schemas.microsoft.com/office/drawing/2014/main" id="{C226801C-CF49-991F-ED8E-3001C2F5F359}"/>
                  </a:ext>
                </a:extLst>
              </p:cNvPr>
              <p:cNvSpPr txBox="1">
                <a:spLocks noRot="1" noChangeAspect="1" noMove="1" noResize="1" noEditPoints="1" noAdjustHandles="1" noChangeArrowheads="1" noChangeShapeType="1" noTextEdit="1"/>
              </p:cNvSpPr>
              <p:nvPr/>
            </p:nvSpPr>
            <p:spPr>
              <a:xfrm>
                <a:off x="1849374" y="2690328"/>
                <a:ext cx="3216402" cy="619016"/>
              </a:xfrm>
              <a:prstGeom prst="rect">
                <a:avLst/>
              </a:prstGeom>
              <a:blipFill>
                <a:blip r:embed="rId3"/>
                <a:stretch>
                  <a:fillRect/>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33E0F3B3-4685-A75A-0E2C-96A01B20EB99}"/>
              </a:ext>
            </a:extLst>
          </p:cNvPr>
          <p:cNvSpPr txBox="1">
            <a:spLocks/>
          </p:cNvSpPr>
          <p:nvPr/>
        </p:nvSpPr>
        <p:spPr>
          <a:xfrm>
            <a:off x="5559552" y="3941064"/>
            <a:ext cx="6146494" cy="85832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r" rtl="1">
              <a:buFont typeface="Courier New" panose="02070309020205020404" pitchFamily="49" charset="0"/>
              <a:buChar char="o"/>
            </a:pPr>
            <a:r>
              <a:rPr lang="en-US" sz="1800" dirty="0">
                <a:effectLst/>
                <a:latin typeface="B Nazanin" panose="00000400000000000000" pitchFamily="2" charset="-78"/>
                <a:ea typeface="Calibri" panose="020F0502020204030204" pitchFamily="34" charset="0"/>
                <a:cs typeface="B Nazanin" panose="00000400000000000000" pitchFamily="2" charset="-78"/>
              </a:rPr>
              <a:t> </a:t>
            </a:r>
            <a:r>
              <a:rPr lang="fa-IR" sz="1800" dirty="0">
                <a:effectLst/>
                <a:latin typeface="B Nazanin" panose="00000400000000000000" pitchFamily="2" charset="-78"/>
                <a:ea typeface="Calibri" panose="020F0502020204030204" pitchFamily="34" charset="0"/>
                <a:cs typeface="B Nazanin" panose="00000400000000000000" pitchFamily="2" charset="-78"/>
              </a:rPr>
              <a:t>پس از ساخت فضای مقیاس غیر خطی، تشخیص و محلی سازی نقاط مشخصه انجام می شود.</a:t>
            </a:r>
            <a:endParaRPr lang="en-US" dirty="0">
              <a:cs typeface="B Nazanin" panose="00000400000000000000" pitchFamily="2" charset="-78"/>
            </a:endParaRP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54D08221-4881-1307-9C4A-64576920DCED}"/>
                  </a:ext>
                </a:extLst>
              </p:cNvPr>
              <p:cNvSpPr txBox="1"/>
              <p:nvPr/>
            </p:nvSpPr>
            <p:spPr>
              <a:xfrm>
                <a:off x="410337" y="4060720"/>
                <a:ext cx="6094476"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𝐻𝑒𝑠𝑠𝑖</m:t>
                          </m:r>
                          <m:r>
                            <a:rPr lang="en-US" b="0" i="1" smtClean="0">
                              <a:latin typeface="Cambria Math" panose="02040503050406030204" pitchFamily="18" charset="0"/>
                            </a:rPr>
                            <m:t>𝑎</m:t>
                          </m:r>
                          <m:r>
                            <a:rPr lang="en-US" i="1">
                              <a:latin typeface="Cambria Math" panose="02040503050406030204" pitchFamily="18" charset="0"/>
                            </a:rPr>
                            <m:t>𝑛</m:t>
                          </m:r>
                        </m:sub>
                      </m:sSub>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𝜎</m:t>
                          </m:r>
                        </m:e>
                        <m:sup>
                          <m:r>
                            <a:rPr lang="en-US" i="0">
                              <a:latin typeface="Cambria Math" panose="02040503050406030204" pitchFamily="18" charset="0"/>
                            </a:rPr>
                            <m:t>2</m:t>
                          </m:r>
                        </m:sup>
                      </m:sSup>
                      <m:d>
                        <m:dPr>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𝑥𝑥</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𝑦𝑦</m:t>
                              </m:r>
                            </m:sub>
                          </m:sSub>
                          <m:r>
                            <a:rPr lang="en-US" i="0">
                              <a:latin typeface="Cambria Math" panose="02040503050406030204" pitchFamily="18" charset="0"/>
                            </a:rPr>
                            <m:t>−</m:t>
                          </m:r>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𝑥𝑦</m:t>
                              </m:r>
                            </m:sub>
                            <m:sup>
                              <m:r>
                                <a:rPr lang="en-US" i="0">
                                  <a:latin typeface="Cambria Math" panose="02040503050406030204" pitchFamily="18" charset="0"/>
                                </a:rPr>
                                <m:t>2</m:t>
                              </m:r>
                            </m:sup>
                          </m:sSubSup>
                        </m:e>
                      </m:d>
                    </m:oMath>
                  </m:oMathPara>
                </a14:m>
                <a:endParaRPr lang="en-US" dirty="0"/>
              </a:p>
            </p:txBody>
          </p:sp>
        </mc:Choice>
        <mc:Fallback>
          <p:sp>
            <p:nvSpPr>
              <p:cNvPr id="13" name="TextBox 12">
                <a:extLst>
                  <a:ext uri="{FF2B5EF4-FFF2-40B4-BE49-F238E27FC236}">
                    <a16:creationId xmlns:a16="http://schemas.microsoft.com/office/drawing/2014/main" id="{54D08221-4881-1307-9C4A-64576920DCED}"/>
                  </a:ext>
                </a:extLst>
              </p:cNvPr>
              <p:cNvSpPr txBox="1">
                <a:spLocks noRot="1" noChangeAspect="1" noMove="1" noResize="1" noEditPoints="1" noAdjustHandles="1" noChangeArrowheads="1" noChangeShapeType="1" noTextEdit="1"/>
              </p:cNvSpPr>
              <p:nvPr/>
            </p:nvSpPr>
            <p:spPr>
              <a:xfrm>
                <a:off x="410337" y="4060720"/>
                <a:ext cx="6094476" cy="411010"/>
              </a:xfrm>
              <a:prstGeom prst="rect">
                <a:avLst/>
              </a:prstGeom>
              <a:blipFill>
                <a:blip r:embed="rId4"/>
                <a:stretch>
                  <a:fillRect b="-2941"/>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E1067BEC-AB2F-B116-C4EC-76B585E7CF0D}"/>
              </a:ext>
            </a:extLst>
          </p:cNvPr>
          <p:cNvSpPr txBox="1">
            <a:spLocks/>
          </p:cNvSpPr>
          <p:nvPr/>
        </p:nvSpPr>
        <p:spPr>
          <a:xfrm>
            <a:off x="5577656" y="5121604"/>
            <a:ext cx="6146494" cy="85832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r" rtl="1">
              <a:buFont typeface="Courier New" panose="02070309020205020404" pitchFamily="49" charset="0"/>
              <a:buChar char="o"/>
            </a:pPr>
            <a:r>
              <a:rPr lang="fa-IR" dirty="0">
                <a:ea typeface="Calibri" panose="020F0502020204030204" pitchFamily="34" charset="0"/>
                <a:cs typeface="B Nazanin" panose="00000400000000000000" pitchFamily="2" charset="-78"/>
              </a:rPr>
              <a:t>در مرحله آخر یک درخت </a:t>
            </a:r>
            <a:r>
              <a:rPr lang="en-US" dirty="0">
                <a:ea typeface="Calibri" panose="020F0502020204030204" pitchFamily="34" charset="0"/>
                <a:cs typeface="B Nazanin" panose="00000400000000000000" pitchFamily="2" charset="-78"/>
              </a:rPr>
              <a:t>KD</a:t>
            </a:r>
            <a:r>
              <a:rPr lang="fa-IR" dirty="0">
                <a:ea typeface="Calibri" panose="020F0502020204030204" pitchFamily="34" charset="0"/>
                <a:cs typeface="B Nazanin" panose="00000400000000000000" pitchFamily="2" charset="-78"/>
              </a:rPr>
              <a:t> می باشد که برای تطبیق </a:t>
            </a:r>
            <a:r>
              <a:rPr lang="en-US" dirty="0">
                <a:ea typeface="Calibri" panose="020F0502020204030204" pitchFamily="34" charset="0"/>
                <a:cs typeface="B Nazanin" panose="00000400000000000000" pitchFamily="2" charset="-78"/>
              </a:rPr>
              <a:t>KNN</a:t>
            </a:r>
            <a:r>
              <a:rPr lang="fa-IR" dirty="0">
                <a:ea typeface="Calibri" panose="020F0502020204030204" pitchFamily="34" charset="0"/>
                <a:cs typeface="B Nazanin" panose="00000400000000000000" pitchFamily="2" charset="-78"/>
              </a:rPr>
              <a:t> و انتخاب اولین تصویر برای آن ساخته می شود. </a:t>
            </a:r>
            <a:endParaRPr lang="en-US" dirty="0">
              <a:cs typeface="B Nazanin" panose="00000400000000000000" pitchFamily="2" charset="-78"/>
            </a:endParaRPr>
          </a:p>
        </p:txBody>
      </p:sp>
      <p:pic>
        <p:nvPicPr>
          <p:cNvPr id="16" name="Picture 15">
            <a:extLst>
              <a:ext uri="{FF2B5EF4-FFF2-40B4-BE49-F238E27FC236}">
                <a16:creationId xmlns:a16="http://schemas.microsoft.com/office/drawing/2014/main" id="{326F2375-22A0-D858-0871-3C63818263EA}"/>
              </a:ext>
            </a:extLst>
          </p:cNvPr>
          <p:cNvPicPr>
            <a:picLocks noChangeAspect="1"/>
          </p:cNvPicPr>
          <p:nvPr/>
        </p:nvPicPr>
        <p:blipFill>
          <a:blip r:embed="rId5"/>
          <a:stretch>
            <a:fillRect/>
          </a:stretch>
        </p:blipFill>
        <p:spPr>
          <a:xfrm>
            <a:off x="1251885" y="4799392"/>
            <a:ext cx="3813891" cy="1872230"/>
          </a:xfrm>
          <a:prstGeom prst="rect">
            <a:avLst/>
          </a:prstGeom>
        </p:spPr>
      </p:pic>
    </p:spTree>
    <p:extLst>
      <p:ext uri="{BB962C8B-B14F-4D97-AF65-F5344CB8AC3E}">
        <p14:creationId xmlns:p14="http://schemas.microsoft.com/office/powerpoint/2010/main" val="3840941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B854-63E6-9FC1-C1C1-A59BF25E3E14}"/>
              </a:ext>
            </a:extLst>
          </p:cNvPr>
          <p:cNvSpPr>
            <a:spLocks noGrp="1"/>
          </p:cNvSpPr>
          <p:nvPr>
            <p:ph type="title"/>
          </p:nvPr>
        </p:nvSpPr>
        <p:spPr/>
        <p:txBody>
          <a:bodyPr/>
          <a:lstStyle/>
          <a:p>
            <a:pPr algn="r" rtl="1"/>
            <a:r>
              <a:rPr lang="fa-IR" dirty="0">
                <a:cs typeface="B Nazanin" panose="00000400000000000000" pitchFamily="2" charset="-78"/>
              </a:rPr>
              <a:t>نتایج تطبیق ویژگی</a:t>
            </a:r>
            <a:endParaRPr lang="en-US" sz="6000" dirty="0">
              <a:cs typeface="B Nazanin" panose="00000400000000000000" pitchFamily="2" charset="-78"/>
            </a:endParaRPr>
          </a:p>
        </p:txBody>
      </p:sp>
      <p:sp>
        <p:nvSpPr>
          <p:cNvPr id="4" name="TextBox 3">
            <a:extLst>
              <a:ext uri="{FF2B5EF4-FFF2-40B4-BE49-F238E27FC236}">
                <a16:creationId xmlns:a16="http://schemas.microsoft.com/office/drawing/2014/main" id="{4B728CE9-D7EF-FEE3-2764-4274B6DB21B0}"/>
              </a:ext>
            </a:extLst>
          </p:cNvPr>
          <p:cNvSpPr txBox="1"/>
          <p:nvPr/>
        </p:nvSpPr>
        <p:spPr>
          <a:xfrm>
            <a:off x="10515749" y="413872"/>
            <a:ext cx="521297" cy="523220"/>
          </a:xfrm>
          <a:prstGeom prst="rect">
            <a:avLst/>
          </a:prstGeom>
          <a:noFill/>
        </p:spPr>
        <p:txBody>
          <a:bodyPr wrap="none" rtlCol="0">
            <a:spAutoFit/>
          </a:bodyPr>
          <a:lstStyle/>
          <a:p>
            <a:r>
              <a:rPr lang="fa-IR" sz="2800" dirty="0">
                <a:solidFill>
                  <a:schemeClr val="bg1">
                    <a:lumMod val="95000"/>
                  </a:schemeClr>
                </a:solidFill>
                <a:cs typeface="B Nazanin" panose="00000400000000000000" pitchFamily="2" charset="-78"/>
              </a:rPr>
              <a:t>10</a:t>
            </a:r>
          </a:p>
        </p:txBody>
      </p:sp>
      <p:pic>
        <p:nvPicPr>
          <p:cNvPr id="7" name="Picture 6">
            <a:extLst>
              <a:ext uri="{FF2B5EF4-FFF2-40B4-BE49-F238E27FC236}">
                <a16:creationId xmlns:a16="http://schemas.microsoft.com/office/drawing/2014/main" id="{F375D2A3-7EE0-5BDD-0590-6951C53C73E3}"/>
              </a:ext>
            </a:extLst>
          </p:cNvPr>
          <p:cNvPicPr>
            <a:picLocks noChangeAspect="1"/>
          </p:cNvPicPr>
          <p:nvPr/>
        </p:nvPicPr>
        <p:blipFill>
          <a:blip r:embed="rId3"/>
          <a:stretch>
            <a:fillRect/>
          </a:stretch>
        </p:blipFill>
        <p:spPr>
          <a:xfrm>
            <a:off x="2175382" y="2299397"/>
            <a:ext cx="8193914" cy="4465517"/>
          </a:xfrm>
          <a:prstGeom prst="rect">
            <a:avLst/>
          </a:prstGeom>
        </p:spPr>
      </p:pic>
    </p:spTree>
    <p:extLst>
      <p:ext uri="{BB962C8B-B14F-4D97-AF65-F5344CB8AC3E}">
        <p14:creationId xmlns:p14="http://schemas.microsoft.com/office/powerpoint/2010/main" val="4142533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5298037-AEBD-F208-500B-35BBF41102AC}"/>
              </a:ext>
            </a:extLst>
          </p:cNvPr>
          <p:cNvSpPr>
            <a:spLocks noGrp="1"/>
          </p:cNvSpPr>
          <p:nvPr>
            <p:ph type="title"/>
          </p:nvPr>
        </p:nvSpPr>
        <p:spPr>
          <a:xfrm>
            <a:off x="1154954" y="973668"/>
            <a:ext cx="8761413" cy="706964"/>
          </a:xfrm>
        </p:spPr>
        <p:txBody>
          <a:bodyPr/>
          <a:lstStyle/>
          <a:p>
            <a:pPr marR="0" lvl="0" algn="just" rtl="1">
              <a:lnSpc>
                <a:spcPct val="107000"/>
              </a:lnSpc>
              <a:spcBef>
                <a:spcPts val="0"/>
              </a:spcBef>
              <a:spcAft>
                <a:spcPts val="800"/>
              </a:spcAft>
            </a:pPr>
            <a:r>
              <a:rPr lang="fa-IR" sz="3200" kern="100" dirty="0">
                <a:effectLst/>
                <a:latin typeface="Calibri" panose="020F0502020204030204" pitchFamily="34" charset="0"/>
                <a:ea typeface="Calibri" panose="020F0502020204030204" pitchFamily="34" charset="0"/>
                <a:cs typeface="B Nazanin" panose="00000400000000000000" pitchFamily="2" charset="-78"/>
              </a:rPr>
              <a:t>مرتب سازی </a:t>
            </a:r>
            <a:r>
              <a:rPr lang="fa-IR" sz="3200" kern="100" dirty="0" err="1">
                <a:effectLst/>
                <a:latin typeface="Calibri" panose="020F0502020204030204" pitchFamily="34" charset="0"/>
                <a:ea typeface="Calibri" panose="020F0502020204030204" pitchFamily="34" charset="0"/>
                <a:cs typeface="B Nazanin" panose="00000400000000000000" pitchFamily="2" charset="-78"/>
              </a:rPr>
              <a:t>ادغامی</a:t>
            </a:r>
            <a:endParaRPr lang="en-US" sz="32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C055084-EFC2-131B-DDF1-72C293B9E3A8}"/>
              </a:ext>
            </a:extLst>
          </p:cNvPr>
          <p:cNvSpPr txBox="1"/>
          <p:nvPr/>
        </p:nvSpPr>
        <p:spPr>
          <a:xfrm>
            <a:off x="10515749" y="413872"/>
            <a:ext cx="521297" cy="523220"/>
          </a:xfrm>
          <a:prstGeom prst="rect">
            <a:avLst/>
          </a:prstGeom>
          <a:noFill/>
        </p:spPr>
        <p:txBody>
          <a:bodyPr wrap="none" rtlCol="0">
            <a:spAutoFit/>
          </a:bodyPr>
          <a:lstStyle/>
          <a:p>
            <a:r>
              <a:rPr lang="fa-IR" sz="2800" dirty="0">
                <a:solidFill>
                  <a:schemeClr val="bg1">
                    <a:lumMod val="95000"/>
                  </a:schemeClr>
                </a:solidFill>
                <a:cs typeface="B Nazanin" panose="00000400000000000000" pitchFamily="2" charset="-78"/>
              </a:rPr>
              <a:t>11</a:t>
            </a:r>
          </a:p>
        </p:txBody>
      </p:sp>
      <p:pic>
        <p:nvPicPr>
          <p:cNvPr id="6" name="Picture 5">
            <a:extLst>
              <a:ext uri="{FF2B5EF4-FFF2-40B4-BE49-F238E27FC236}">
                <a16:creationId xmlns:a16="http://schemas.microsoft.com/office/drawing/2014/main" id="{C5115A28-F8CF-13C2-8F04-62AF5150D199}"/>
              </a:ext>
            </a:extLst>
          </p:cNvPr>
          <p:cNvPicPr>
            <a:picLocks noChangeAspect="1"/>
          </p:cNvPicPr>
          <p:nvPr/>
        </p:nvPicPr>
        <p:blipFill>
          <a:blip r:embed="rId3"/>
          <a:stretch>
            <a:fillRect/>
          </a:stretch>
        </p:blipFill>
        <p:spPr>
          <a:xfrm>
            <a:off x="1142762" y="675482"/>
            <a:ext cx="5433783" cy="5756873"/>
          </a:xfrm>
          <a:prstGeom prst="rect">
            <a:avLst/>
          </a:prstGeom>
        </p:spPr>
      </p:pic>
    </p:spTree>
    <p:extLst>
      <p:ext uri="{BB962C8B-B14F-4D97-AF65-F5344CB8AC3E}">
        <p14:creationId xmlns:p14="http://schemas.microsoft.com/office/powerpoint/2010/main" val="2715358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A72B1D-6994-3C1B-04BE-9C040D35B950}"/>
              </a:ext>
            </a:extLst>
          </p:cNvPr>
          <p:cNvSpPr>
            <a:spLocks noGrp="1"/>
          </p:cNvSpPr>
          <p:nvPr>
            <p:ph idx="1"/>
          </p:nvPr>
        </p:nvSpPr>
        <p:spPr>
          <a:xfrm>
            <a:off x="521208" y="2570672"/>
            <a:ext cx="11184838" cy="1260664"/>
          </a:xfrm>
        </p:spPr>
        <p:txBody>
          <a:bodyPr>
            <a:noAutofit/>
          </a:bodyPr>
          <a:lstStyle/>
          <a:p>
            <a:pPr marL="0" indent="0" algn="r" rtl="1">
              <a:buNone/>
            </a:pPr>
            <a:r>
              <a:rPr lang="fa-IR" sz="1800" kern="100" dirty="0">
                <a:effectLst/>
                <a:latin typeface="Calibri" panose="020F0502020204030204" pitchFamily="34" charset="0"/>
                <a:ea typeface="Calibri" panose="020F0502020204030204" pitchFamily="34" charset="0"/>
                <a:cs typeface="B Nazanin" panose="00000400000000000000" pitchFamily="2" charset="-78"/>
              </a:rPr>
              <a:t>برای اینکه بتوان تصاویر مرتب و نامرتب را پیوند و کارایی پیوند تصویر را بهبود بخشید و زمان پیوند را کاهش داد، این مقاله یک مدل پیوند تصویر چند صحنه ‌ای را بر اساس روش مرتب‌ سازی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ادغامی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پیشنهاد می‌ کند.</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Title 1">
            <a:extLst>
              <a:ext uri="{FF2B5EF4-FFF2-40B4-BE49-F238E27FC236}">
                <a16:creationId xmlns:a16="http://schemas.microsoft.com/office/drawing/2014/main" id="{95298037-AEBD-F208-500B-35BBF41102AC}"/>
              </a:ext>
            </a:extLst>
          </p:cNvPr>
          <p:cNvSpPr>
            <a:spLocks noGrp="1"/>
          </p:cNvSpPr>
          <p:nvPr>
            <p:ph type="title"/>
          </p:nvPr>
        </p:nvSpPr>
        <p:spPr>
          <a:xfrm>
            <a:off x="1154954" y="973668"/>
            <a:ext cx="8761413" cy="706964"/>
          </a:xfrm>
        </p:spPr>
        <p:txBody>
          <a:bodyPr/>
          <a:lstStyle/>
          <a:p>
            <a:pPr marR="0" lvl="0" algn="just" rtl="1">
              <a:lnSpc>
                <a:spcPct val="107000"/>
              </a:lnSpc>
              <a:spcBef>
                <a:spcPts val="0"/>
              </a:spcBef>
              <a:spcAft>
                <a:spcPts val="800"/>
              </a:spcAft>
            </a:pPr>
            <a:r>
              <a:rPr lang="fa-IR" sz="3200" kern="100" dirty="0">
                <a:effectLst/>
                <a:latin typeface="Calibri" panose="020F0502020204030204" pitchFamily="34" charset="0"/>
                <a:ea typeface="Calibri" panose="020F0502020204030204" pitchFamily="34" charset="0"/>
                <a:cs typeface="B Nazanin" panose="00000400000000000000" pitchFamily="2" charset="-78"/>
              </a:rPr>
              <a:t>پیوند تصویر چند صحنه ای بر اساس روش مرتب سازی </a:t>
            </a:r>
            <a:r>
              <a:rPr lang="fa-IR" sz="3200" kern="100" dirty="0" err="1">
                <a:effectLst/>
                <a:latin typeface="Calibri" panose="020F0502020204030204" pitchFamily="34" charset="0"/>
                <a:ea typeface="Calibri" panose="020F0502020204030204" pitchFamily="34" charset="0"/>
                <a:cs typeface="B Nazanin" panose="00000400000000000000" pitchFamily="2" charset="-78"/>
              </a:rPr>
              <a:t>ادغامی</a:t>
            </a:r>
            <a:endParaRPr lang="en-US" sz="32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C055084-EFC2-131B-DDF1-72C293B9E3A8}"/>
              </a:ext>
            </a:extLst>
          </p:cNvPr>
          <p:cNvSpPr txBox="1"/>
          <p:nvPr/>
        </p:nvSpPr>
        <p:spPr>
          <a:xfrm>
            <a:off x="10515749" y="413872"/>
            <a:ext cx="521297" cy="523220"/>
          </a:xfrm>
          <a:prstGeom prst="rect">
            <a:avLst/>
          </a:prstGeom>
          <a:noFill/>
        </p:spPr>
        <p:txBody>
          <a:bodyPr wrap="none" rtlCol="0">
            <a:spAutoFit/>
          </a:bodyPr>
          <a:lstStyle/>
          <a:p>
            <a:r>
              <a:rPr lang="fa-IR" sz="2800" dirty="0">
                <a:solidFill>
                  <a:schemeClr val="bg1">
                    <a:lumMod val="95000"/>
                  </a:schemeClr>
                </a:solidFill>
                <a:cs typeface="B Nazanin" panose="00000400000000000000" pitchFamily="2" charset="-78"/>
              </a:rPr>
              <a:t>12</a:t>
            </a:r>
          </a:p>
        </p:txBody>
      </p:sp>
      <p:pic>
        <p:nvPicPr>
          <p:cNvPr id="12" name="Picture 11">
            <a:extLst>
              <a:ext uri="{FF2B5EF4-FFF2-40B4-BE49-F238E27FC236}">
                <a16:creationId xmlns:a16="http://schemas.microsoft.com/office/drawing/2014/main" id="{2060FAC0-AE10-8BAD-8B3A-21FD6BA23FB4}"/>
              </a:ext>
            </a:extLst>
          </p:cNvPr>
          <p:cNvPicPr>
            <a:picLocks noChangeAspect="1"/>
          </p:cNvPicPr>
          <p:nvPr/>
        </p:nvPicPr>
        <p:blipFill>
          <a:blip r:embed="rId3"/>
          <a:stretch>
            <a:fillRect/>
          </a:stretch>
        </p:blipFill>
        <p:spPr>
          <a:xfrm>
            <a:off x="148081" y="2980816"/>
            <a:ext cx="6941548" cy="3758312"/>
          </a:xfrm>
          <a:prstGeom prst="rect">
            <a:avLst/>
          </a:prstGeom>
        </p:spPr>
      </p:pic>
    </p:spTree>
    <p:extLst>
      <p:ext uri="{BB962C8B-B14F-4D97-AF65-F5344CB8AC3E}">
        <p14:creationId xmlns:p14="http://schemas.microsoft.com/office/powerpoint/2010/main" val="95767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5298037-AEBD-F208-500B-35BBF41102AC}"/>
              </a:ext>
            </a:extLst>
          </p:cNvPr>
          <p:cNvSpPr>
            <a:spLocks noGrp="1"/>
          </p:cNvSpPr>
          <p:nvPr>
            <p:ph type="title"/>
          </p:nvPr>
        </p:nvSpPr>
        <p:spPr>
          <a:xfrm>
            <a:off x="1154954" y="973668"/>
            <a:ext cx="8761413" cy="706964"/>
          </a:xfrm>
        </p:spPr>
        <p:txBody>
          <a:bodyPr/>
          <a:lstStyle/>
          <a:p>
            <a:pPr marR="0" lvl="0" algn="just" rtl="1">
              <a:lnSpc>
                <a:spcPct val="107000"/>
              </a:lnSpc>
              <a:spcBef>
                <a:spcPts val="0"/>
              </a:spcBef>
              <a:spcAft>
                <a:spcPts val="800"/>
              </a:spcAft>
            </a:pPr>
            <a:r>
              <a:rPr lang="fa-IR" sz="3200" kern="100" dirty="0">
                <a:latin typeface="Calibri" panose="020F0502020204030204" pitchFamily="34" charset="0"/>
                <a:ea typeface="Calibri" panose="020F0502020204030204" pitchFamily="34" charset="0"/>
                <a:cs typeface="B Nazanin" panose="00000400000000000000" pitchFamily="2" charset="-78"/>
              </a:rPr>
              <a:t>الگوریتم</a:t>
            </a:r>
            <a:endParaRPr lang="en-US" sz="32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C055084-EFC2-131B-DDF1-72C293B9E3A8}"/>
              </a:ext>
            </a:extLst>
          </p:cNvPr>
          <p:cNvSpPr txBox="1"/>
          <p:nvPr/>
        </p:nvSpPr>
        <p:spPr>
          <a:xfrm>
            <a:off x="10515749" y="413872"/>
            <a:ext cx="521297" cy="523220"/>
          </a:xfrm>
          <a:prstGeom prst="rect">
            <a:avLst/>
          </a:prstGeom>
          <a:noFill/>
        </p:spPr>
        <p:txBody>
          <a:bodyPr wrap="none" rtlCol="0">
            <a:spAutoFit/>
          </a:bodyPr>
          <a:lstStyle/>
          <a:p>
            <a:r>
              <a:rPr lang="fa-IR" sz="2800" dirty="0">
                <a:solidFill>
                  <a:schemeClr val="bg1">
                    <a:lumMod val="95000"/>
                  </a:schemeClr>
                </a:solidFill>
                <a:cs typeface="B Nazanin" panose="00000400000000000000" pitchFamily="2" charset="-78"/>
              </a:rPr>
              <a:t>13</a:t>
            </a:r>
          </a:p>
        </p:txBody>
      </p:sp>
      <p:graphicFrame>
        <p:nvGraphicFramePr>
          <p:cNvPr id="5" name="Table 4">
            <a:extLst>
              <a:ext uri="{FF2B5EF4-FFF2-40B4-BE49-F238E27FC236}">
                <a16:creationId xmlns:a16="http://schemas.microsoft.com/office/drawing/2014/main" id="{F34651A1-F227-DFFC-5A70-A6F7995B93FC}"/>
              </a:ext>
            </a:extLst>
          </p:cNvPr>
          <p:cNvGraphicFramePr>
            <a:graphicFrameLocks noGrp="1"/>
          </p:cNvGraphicFramePr>
          <p:nvPr>
            <p:extLst>
              <p:ext uri="{D42A27DB-BD31-4B8C-83A1-F6EECF244321}">
                <p14:modId xmlns:p14="http://schemas.microsoft.com/office/powerpoint/2010/main" val="3603614361"/>
              </p:ext>
            </p:extLst>
          </p:nvPr>
        </p:nvGraphicFramePr>
        <p:xfrm>
          <a:off x="1678786" y="2140764"/>
          <a:ext cx="9097611" cy="4625797"/>
        </p:xfrm>
        <a:graphic>
          <a:graphicData uri="http://schemas.openxmlformats.org/drawingml/2006/table">
            <a:tbl>
              <a:tblPr firstRow="1" firstCol="1" bandRow="1">
                <a:tableStyleId>{74C1A8A3-306A-4EB7-A6B1-4F7E0EB9C5D6}</a:tableStyleId>
              </a:tblPr>
              <a:tblGrid>
                <a:gridCol w="9097611">
                  <a:extLst>
                    <a:ext uri="{9D8B030D-6E8A-4147-A177-3AD203B41FA5}">
                      <a16:colId xmlns:a16="http://schemas.microsoft.com/office/drawing/2014/main" val="2521899666"/>
                    </a:ext>
                  </a:extLst>
                </a:gridCol>
              </a:tblGrid>
              <a:tr h="266722">
                <a:tc>
                  <a:txBody>
                    <a:bodyPr/>
                    <a:lstStyle/>
                    <a:p>
                      <a:pPr marL="0" marR="0" algn="just" rtl="1">
                        <a:lnSpc>
                          <a:spcPct val="107000"/>
                        </a:lnSpc>
                        <a:spcBef>
                          <a:spcPts val="0"/>
                        </a:spcBef>
                        <a:spcAft>
                          <a:spcPts val="0"/>
                        </a:spcAft>
                      </a:pPr>
                      <a:r>
                        <a:rPr lang="fa-IR" sz="1600" kern="100">
                          <a:effectLst/>
                          <a:cs typeface="B Nazanin" panose="00000400000000000000" pitchFamily="2" charset="-78"/>
                        </a:rPr>
                        <a:t>الگوریتم 1 پیوند تصویر چند صحنه ای بر اساس مرتب سازی ادغامی</a:t>
                      </a:r>
                      <a:r>
                        <a:rPr lang="en-US" sz="1600" kern="100">
                          <a:effectLst/>
                          <a:cs typeface="B Nazanin" panose="00000400000000000000" pitchFamily="2" charset="-78"/>
                        </a:rPr>
                        <a:t>	</a:t>
                      </a:r>
                      <a:endParaRPr lang="en-US" sz="1100" kern="100">
                        <a:effectLst/>
                        <a:latin typeface="Calibri" panose="020F0502020204030204" pitchFamily="34" charset="0"/>
                        <a:ea typeface="Calibri" panose="020F0502020204030204" pitchFamily="34" charset="0"/>
                        <a:cs typeface="B Nazanin" panose="00000400000000000000" pitchFamily="2" charset="-78"/>
                      </a:endParaRPr>
                    </a:p>
                  </a:txBody>
                  <a:tcPr marL="53528" marR="53528" marT="0" marB="0"/>
                </a:tc>
                <a:extLst>
                  <a:ext uri="{0D108BD9-81ED-4DB2-BD59-A6C34878D82A}">
                    <a16:rowId xmlns:a16="http://schemas.microsoft.com/office/drawing/2014/main" val="4121100786"/>
                  </a:ext>
                </a:extLst>
              </a:tr>
              <a:tr h="266722">
                <a:tc>
                  <a:txBody>
                    <a:bodyPr/>
                    <a:lstStyle/>
                    <a:p>
                      <a:pPr marL="0" marR="0" algn="just" rtl="1">
                        <a:lnSpc>
                          <a:spcPct val="107000"/>
                        </a:lnSpc>
                        <a:spcBef>
                          <a:spcPts val="0"/>
                        </a:spcBef>
                        <a:spcAft>
                          <a:spcPts val="0"/>
                        </a:spcAft>
                      </a:pPr>
                      <a:r>
                        <a:rPr lang="fa-IR" sz="1600" kern="100" dirty="0">
                          <a:effectLst/>
                          <a:cs typeface="B Nazanin" panose="00000400000000000000" pitchFamily="2" charset="-78"/>
                        </a:rPr>
                        <a:t>ورودی: </a:t>
                      </a:r>
                      <a:r>
                        <a:rPr lang="en-US" sz="1600" kern="100" dirty="0">
                          <a:effectLst/>
                          <a:cs typeface="B Nazanin" panose="00000400000000000000" pitchFamily="2" charset="-78"/>
                        </a:rPr>
                        <a:t>n</a:t>
                      </a:r>
                      <a:r>
                        <a:rPr lang="fa-IR" sz="1600" kern="100" dirty="0">
                          <a:effectLst/>
                          <a:cs typeface="B Nazanin" panose="00000400000000000000" pitchFamily="2" charset="-78"/>
                        </a:rPr>
                        <a:t> تصویر نامنظم</a:t>
                      </a:r>
                      <a:endParaRPr lang="en-US" sz="1100" kern="100" dirty="0">
                        <a:effectLst/>
                        <a:latin typeface="Calibri" panose="020F0502020204030204" pitchFamily="34" charset="0"/>
                        <a:ea typeface="Calibri" panose="020F0502020204030204" pitchFamily="34" charset="0"/>
                        <a:cs typeface="B Nazanin" panose="00000400000000000000" pitchFamily="2" charset="-78"/>
                      </a:endParaRPr>
                    </a:p>
                  </a:txBody>
                  <a:tcPr marL="53528" marR="53528" marT="0" marB="0"/>
                </a:tc>
                <a:extLst>
                  <a:ext uri="{0D108BD9-81ED-4DB2-BD59-A6C34878D82A}">
                    <a16:rowId xmlns:a16="http://schemas.microsoft.com/office/drawing/2014/main" val="1495751189"/>
                  </a:ext>
                </a:extLst>
              </a:tr>
              <a:tr h="266722">
                <a:tc>
                  <a:txBody>
                    <a:bodyPr/>
                    <a:lstStyle/>
                    <a:p>
                      <a:pPr marL="0" marR="0" algn="just" rtl="1">
                        <a:lnSpc>
                          <a:spcPct val="107000"/>
                        </a:lnSpc>
                        <a:spcBef>
                          <a:spcPts val="0"/>
                        </a:spcBef>
                        <a:spcAft>
                          <a:spcPts val="0"/>
                        </a:spcAft>
                      </a:pPr>
                      <a:r>
                        <a:rPr lang="fa-IR" sz="1600" kern="100" dirty="0">
                          <a:effectLst/>
                          <a:cs typeface="B Nazanin" panose="00000400000000000000" pitchFamily="2" charset="-78"/>
                        </a:rPr>
                        <a:t>خروجی: یک یا چند تصویر پانوراما</a:t>
                      </a:r>
                      <a:endParaRPr lang="en-US" sz="1100" kern="100" dirty="0">
                        <a:effectLst/>
                        <a:latin typeface="Calibri" panose="020F0502020204030204" pitchFamily="34" charset="0"/>
                        <a:ea typeface="Calibri" panose="020F0502020204030204" pitchFamily="34" charset="0"/>
                        <a:cs typeface="B Nazanin" panose="00000400000000000000" pitchFamily="2" charset="-78"/>
                      </a:endParaRPr>
                    </a:p>
                  </a:txBody>
                  <a:tcPr marL="53528" marR="53528" marT="0" marB="0"/>
                </a:tc>
                <a:extLst>
                  <a:ext uri="{0D108BD9-81ED-4DB2-BD59-A6C34878D82A}">
                    <a16:rowId xmlns:a16="http://schemas.microsoft.com/office/drawing/2014/main" val="2088725334"/>
                  </a:ext>
                </a:extLst>
              </a:tr>
              <a:tr h="445658">
                <a:tc>
                  <a:txBody>
                    <a:bodyPr/>
                    <a:lstStyle/>
                    <a:p>
                      <a:pPr marL="0" marR="0" algn="just" rtl="1">
                        <a:lnSpc>
                          <a:spcPct val="107000"/>
                        </a:lnSpc>
                        <a:spcBef>
                          <a:spcPts val="0"/>
                        </a:spcBef>
                        <a:spcAft>
                          <a:spcPts val="0"/>
                        </a:spcAft>
                      </a:pPr>
                      <a:r>
                        <a:rPr lang="fa-IR" sz="1600" kern="100" dirty="0">
                          <a:effectLst/>
                          <a:cs typeface="B Nazanin" panose="00000400000000000000" pitchFamily="2" charset="-78"/>
                        </a:rPr>
                        <a:t>1. </a:t>
                      </a:r>
                      <a:r>
                        <a:rPr lang="en-US" sz="1600" kern="100" dirty="0">
                          <a:effectLst/>
                          <a:cs typeface="B Nazanin" panose="00000400000000000000" pitchFamily="2" charset="-78"/>
                        </a:rPr>
                        <a:t>n</a:t>
                      </a:r>
                      <a:r>
                        <a:rPr lang="fa-IR" sz="1600" kern="100" dirty="0">
                          <a:effectLst/>
                          <a:cs typeface="B Nazanin" panose="00000400000000000000" pitchFamily="2" charset="-78"/>
                        </a:rPr>
                        <a:t> تصویر به عنوان تصاویر اولیه لایه </a:t>
                      </a:r>
                      <a:r>
                        <a:rPr lang="en-US" sz="1600" kern="100" dirty="0">
                          <a:effectLst/>
                          <a:cs typeface="B Nazanin" panose="00000400000000000000" pitchFamily="2" charset="-78"/>
                        </a:rPr>
                        <a:t>m</a:t>
                      </a:r>
                      <a:r>
                        <a:rPr lang="fa-IR" sz="1600" kern="100" dirty="0">
                          <a:effectLst/>
                          <a:cs typeface="B Nazanin" panose="00000400000000000000" pitchFamily="2" charset="-78"/>
                        </a:rPr>
                        <a:t> وارد می شود و تصویر [</a:t>
                      </a:r>
                      <a:r>
                        <a:rPr lang="en-US" sz="1600" kern="100" dirty="0" err="1">
                          <a:effectLst/>
                          <a:cs typeface="B Nazanin" panose="00000400000000000000" pitchFamily="2" charset="-78"/>
                        </a:rPr>
                        <a:t>i</a:t>
                      </a:r>
                      <a:r>
                        <a:rPr lang="fa-IR" sz="1600" kern="100" dirty="0">
                          <a:effectLst/>
                          <a:cs typeface="B Nazanin" panose="00000400000000000000" pitchFamily="2" charset="-78"/>
                        </a:rPr>
                        <a:t>] برای نشان دادن تصویر </a:t>
                      </a:r>
                      <a:r>
                        <a:rPr lang="en-US" sz="1600" kern="100" dirty="0" err="1">
                          <a:effectLst/>
                          <a:cs typeface="B Nazanin" panose="00000400000000000000" pitchFamily="2" charset="-78"/>
                        </a:rPr>
                        <a:t>i</a:t>
                      </a:r>
                      <a:r>
                        <a:rPr lang="fa-IR" sz="1600" kern="100" dirty="0">
                          <a:effectLst/>
                          <a:cs typeface="B Nazanin" panose="00000400000000000000" pitchFamily="2" charset="-78"/>
                        </a:rPr>
                        <a:t>ام هر لایه تنظیم شده است. (</a:t>
                      </a:r>
                      <a:r>
                        <a:rPr lang="en-US" sz="1600" kern="100" dirty="0" err="1">
                          <a:effectLst/>
                          <a:cs typeface="B Nazanin" panose="00000400000000000000" pitchFamily="2" charset="-78"/>
                        </a:rPr>
                        <a:t>i</a:t>
                      </a:r>
                      <a:r>
                        <a:rPr lang="en-US" sz="1600" kern="100" dirty="0">
                          <a:effectLst/>
                          <a:cs typeface="B Nazanin" panose="00000400000000000000" pitchFamily="2" charset="-78"/>
                        </a:rPr>
                        <a:t>=1,2,3,…,n</a:t>
                      </a:r>
                      <a:r>
                        <a:rPr lang="fa-IR" sz="1600" kern="100" dirty="0">
                          <a:effectLst/>
                          <a:cs typeface="B Nazanin" panose="00000400000000000000" pitchFamily="2" charset="-78"/>
                        </a:rPr>
                        <a:t>)</a:t>
                      </a:r>
                      <a:endParaRPr lang="en-US" sz="1100" kern="100" dirty="0">
                        <a:effectLst/>
                        <a:latin typeface="Calibri" panose="020F0502020204030204" pitchFamily="34" charset="0"/>
                        <a:ea typeface="Calibri" panose="020F0502020204030204" pitchFamily="34" charset="0"/>
                        <a:cs typeface="B Nazanin" panose="00000400000000000000" pitchFamily="2" charset="-78"/>
                      </a:endParaRPr>
                    </a:p>
                  </a:txBody>
                  <a:tcPr marL="53528" marR="53528" marT="0" marB="0"/>
                </a:tc>
                <a:extLst>
                  <a:ext uri="{0D108BD9-81ED-4DB2-BD59-A6C34878D82A}">
                    <a16:rowId xmlns:a16="http://schemas.microsoft.com/office/drawing/2014/main" val="3881929796"/>
                  </a:ext>
                </a:extLst>
              </a:tr>
              <a:tr h="886092">
                <a:tc>
                  <a:txBody>
                    <a:bodyPr/>
                    <a:lstStyle/>
                    <a:p>
                      <a:pPr marL="0" marR="0" algn="just" rtl="1">
                        <a:lnSpc>
                          <a:spcPct val="107000"/>
                        </a:lnSpc>
                        <a:spcBef>
                          <a:spcPts val="0"/>
                        </a:spcBef>
                        <a:spcAft>
                          <a:spcPts val="0"/>
                        </a:spcAft>
                      </a:pPr>
                      <a:r>
                        <a:rPr lang="fa-IR" sz="1600" kern="100">
                          <a:effectLst/>
                          <a:cs typeface="B Nazanin" panose="00000400000000000000" pitchFamily="2" charset="-78"/>
                        </a:rPr>
                        <a:t>2. </a:t>
                      </a:r>
                      <a:r>
                        <a:rPr lang="en-US" sz="1600" kern="100">
                          <a:effectLst/>
                          <a:cs typeface="B Nazanin" panose="00000400000000000000" pitchFamily="2" charset="-78"/>
                        </a:rPr>
                        <a:t>n</a:t>
                      </a:r>
                      <a:r>
                        <a:rPr lang="fa-IR" sz="1600" kern="100">
                          <a:effectLst/>
                          <a:cs typeface="B Nazanin" panose="00000400000000000000" pitchFamily="2" charset="-78"/>
                        </a:rPr>
                        <a:t> تصویر به</a:t>
                      </a:r>
                      <a:r>
                        <a:rPr lang="en-US" sz="1600" kern="100">
                          <a:effectLst/>
                          <a:cs typeface="B Nazanin" panose="00000400000000000000" pitchFamily="2" charset="-78"/>
                        </a:rPr>
                        <a:t>n/2 </a:t>
                      </a:r>
                      <a:r>
                        <a:rPr lang="fa-IR" sz="1600" kern="100">
                          <a:effectLst/>
                          <a:cs typeface="B Nazanin" panose="00000400000000000000" pitchFamily="2" charset="-78"/>
                        </a:rPr>
                        <a:t> گروه تقسیم می شوند و هر جفت از دو تصویر مجاور یک گروه است. در عین حال، ویژگی های دو تصویر در این گروه ها شناسایی و مطابقت داده می شود. اگر حداقل تعداد نقاط تطبیق برآورده شود، پیوند تصویر مستقیماً انجام می شود. در غیر این صورت به مرحله 3 بروید.</a:t>
                      </a:r>
                      <a:endParaRPr lang="en-US" sz="1100" kern="100">
                        <a:effectLst/>
                        <a:latin typeface="Calibri" panose="020F0502020204030204" pitchFamily="34" charset="0"/>
                        <a:ea typeface="Calibri" panose="020F0502020204030204" pitchFamily="34" charset="0"/>
                        <a:cs typeface="B Nazanin" panose="00000400000000000000" pitchFamily="2" charset="-78"/>
                      </a:endParaRPr>
                    </a:p>
                  </a:txBody>
                  <a:tcPr marL="53528" marR="53528" marT="0" marB="0"/>
                </a:tc>
                <a:extLst>
                  <a:ext uri="{0D108BD9-81ED-4DB2-BD59-A6C34878D82A}">
                    <a16:rowId xmlns:a16="http://schemas.microsoft.com/office/drawing/2014/main" val="2770968234"/>
                  </a:ext>
                </a:extLst>
              </a:tr>
              <a:tr h="661353">
                <a:tc>
                  <a:txBody>
                    <a:bodyPr/>
                    <a:lstStyle/>
                    <a:p>
                      <a:pPr marL="0" marR="0" algn="just" rtl="1">
                        <a:lnSpc>
                          <a:spcPct val="107000"/>
                        </a:lnSpc>
                        <a:spcBef>
                          <a:spcPts val="0"/>
                        </a:spcBef>
                        <a:spcAft>
                          <a:spcPts val="0"/>
                        </a:spcAft>
                      </a:pPr>
                      <a:r>
                        <a:rPr lang="fa-IR" sz="1600" kern="100" dirty="0">
                          <a:effectLst/>
                          <a:cs typeface="B Nazanin" panose="00000400000000000000" pitchFamily="2" charset="-78"/>
                        </a:rPr>
                        <a:t>3. تصویر اول به عنوان تصویر هدف گرفته می شود و تشخیص نقطه مشخصه و تطبیق با تصویر </a:t>
                      </a:r>
                      <a:r>
                        <a:rPr lang="en-US" sz="1600" kern="100" dirty="0" err="1">
                          <a:effectLst/>
                          <a:cs typeface="B Nazanin" panose="00000400000000000000" pitchFamily="2" charset="-78"/>
                        </a:rPr>
                        <a:t>i</a:t>
                      </a:r>
                      <a:r>
                        <a:rPr lang="fa-IR" sz="1600" kern="100" dirty="0">
                          <a:effectLst/>
                          <a:cs typeface="B Nazanin" panose="00000400000000000000" pitchFamily="2" charset="-78"/>
                        </a:rPr>
                        <a:t> ام انجام می شود. اگر تعداد نقاط ویژگی منطبق به حداقل رسید، به مرحله 4 بروید. در غیر این صورت، به </a:t>
                      </a:r>
                      <a:r>
                        <a:rPr lang="en-US" sz="1600" kern="100" dirty="0">
                          <a:effectLst/>
                          <a:cs typeface="B Nazanin" panose="00000400000000000000" pitchFamily="2" charset="-78"/>
                        </a:rPr>
                        <a:t>i+1 </a:t>
                      </a:r>
                      <a:r>
                        <a:rPr lang="fa-IR" sz="1600" kern="100" dirty="0">
                          <a:effectLst/>
                          <a:cs typeface="B Nazanin" panose="00000400000000000000" pitchFamily="2" charset="-78"/>
                        </a:rPr>
                        <a:t> بروید و مرحله 3 را ادامه دهید.</a:t>
                      </a:r>
                      <a:endParaRPr lang="en-US" sz="1100" kern="100" dirty="0">
                        <a:effectLst/>
                        <a:latin typeface="Calibri" panose="020F0502020204030204" pitchFamily="34" charset="0"/>
                        <a:ea typeface="Calibri" panose="020F0502020204030204" pitchFamily="34" charset="0"/>
                        <a:cs typeface="B Nazanin" panose="00000400000000000000" pitchFamily="2" charset="-78"/>
                      </a:endParaRPr>
                    </a:p>
                  </a:txBody>
                  <a:tcPr marL="53528" marR="53528" marT="0" marB="0"/>
                </a:tc>
                <a:extLst>
                  <a:ext uri="{0D108BD9-81ED-4DB2-BD59-A6C34878D82A}">
                    <a16:rowId xmlns:a16="http://schemas.microsoft.com/office/drawing/2014/main" val="1871623966"/>
                  </a:ext>
                </a:extLst>
              </a:tr>
              <a:tr h="891316">
                <a:tc>
                  <a:txBody>
                    <a:bodyPr/>
                    <a:lstStyle/>
                    <a:p>
                      <a:pPr marL="0" marR="0" algn="just" rtl="1">
                        <a:lnSpc>
                          <a:spcPct val="107000"/>
                        </a:lnSpc>
                        <a:spcBef>
                          <a:spcPts val="0"/>
                        </a:spcBef>
                        <a:spcAft>
                          <a:spcPts val="0"/>
                        </a:spcAft>
                      </a:pPr>
                      <a:r>
                        <a:rPr lang="fa-IR" sz="1600" kern="100" dirty="0">
                          <a:effectLst/>
                          <a:cs typeface="B Nazanin" panose="00000400000000000000" pitchFamily="2" charset="-78"/>
                        </a:rPr>
                        <a:t>4. تصاویر [</a:t>
                      </a:r>
                      <a:r>
                        <a:rPr lang="en-US" sz="1600" kern="100" dirty="0" err="1">
                          <a:effectLst/>
                          <a:cs typeface="B Nazanin" panose="00000400000000000000" pitchFamily="2" charset="-78"/>
                        </a:rPr>
                        <a:t>i</a:t>
                      </a:r>
                      <a:r>
                        <a:rPr lang="fa-IR" sz="1600" kern="100" dirty="0">
                          <a:effectLst/>
                          <a:cs typeface="B Nazanin" panose="00000400000000000000" pitchFamily="2" charset="-78"/>
                        </a:rPr>
                        <a:t>] و</a:t>
                      </a:r>
                      <a:r>
                        <a:rPr lang="en-US" sz="1600" kern="100" dirty="0">
                          <a:effectLst/>
                          <a:cs typeface="B Nazanin" panose="00000400000000000000" pitchFamily="2" charset="-78"/>
                        </a:rPr>
                        <a:t>[i+1] </a:t>
                      </a:r>
                      <a:r>
                        <a:rPr lang="fa-IR" sz="1600" kern="100" dirty="0">
                          <a:effectLst/>
                          <a:cs typeface="B Nazanin" panose="00000400000000000000" pitchFamily="2" charset="-78"/>
                        </a:rPr>
                        <a:t> که الزامات را برآورده می کنند با استفاده از روش خط درز بهینه برای به دست آوردن تصویر </a:t>
                      </a:r>
                      <a:r>
                        <a:rPr lang="en-US" sz="1600" kern="100" dirty="0">
                          <a:effectLst/>
                          <a:cs typeface="B Nazanin" panose="00000400000000000000" pitchFamily="2" charset="-78"/>
                        </a:rPr>
                        <a:t>[j] (j &lt; n)</a:t>
                      </a:r>
                      <a:r>
                        <a:rPr lang="fa-IR" sz="1600" kern="100" dirty="0">
                          <a:effectLst/>
                          <a:cs typeface="B Nazanin" panose="00000400000000000000" pitchFamily="2" charset="-78"/>
                        </a:rPr>
                        <a:t> و در همان زمان، تصاویر ادغام شده [</a:t>
                      </a:r>
                      <a:r>
                        <a:rPr lang="en-US" sz="1600" kern="100" dirty="0" err="1">
                          <a:effectLst/>
                          <a:cs typeface="B Nazanin" panose="00000400000000000000" pitchFamily="2" charset="-78"/>
                        </a:rPr>
                        <a:t>i</a:t>
                      </a:r>
                      <a:r>
                        <a:rPr lang="fa-IR" sz="1600" kern="100" dirty="0">
                          <a:effectLst/>
                          <a:cs typeface="B Nazanin" panose="00000400000000000000" pitchFamily="2" charset="-78"/>
                        </a:rPr>
                        <a:t>] و [</a:t>
                      </a:r>
                      <a:r>
                        <a:rPr lang="en-US" sz="1600" kern="100" dirty="0">
                          <a:effectLst/>
                          <a:cs typeface="B Nazanin" panose="00000400000000000000" pitchFamily="2" charset="-78"/>
                        </a:rPr>
                        <a:t>i+1</a:t>
                      </a:r>
                      <a:r>
                        <a:rPr lang="fa-IR" sz="1600" kern="100" dirty="0">
                          <a:effectLst/>
                          <a:cs typeface="B Nazanin" panose="00000400000000000000" pitchFamily="2" charset="-78"/>
                        </a:rPr>
                        <a:t>] ترکیب می شوند و از مجموعه داده تصویر ورودی حذف می شوند. اگر </a:t>
                      </a:r>
                      <a:r>
                        <a:rPr lang="en-US" sz="1600" kern="100" dirty="0">
                          <a:effectLst/>
                          <a:cs typeface="B Nazanin" panose="00000400000000000000" pitchFamily="2" charset="-78"/>
                        </a:rPr>
                        <a:t>n=0</a:t>
                      </a:r>
                      <a:r>
                        <a:rPr lang="fa-IR" sz="1600" kern="100" dirty="0">
                          <a:effectLst/>
                          <a:cs typeface="B Nazanin" panose="00000400000000000000" pitchFamily="2" charset="-78"/>
                        </a:rPr>
                        <a:t> یا </a:t>
                      </a:r>
                      <a:r>
                        <a:rPr lang="en-US" sz="1600" kern="100" dirty="0">
                          <a:effectLst/>
                          <a:cs typeface="B Nazanin" panose="00000400000000000000" pitchFamily="2" charset="-78"/>
                        </a:rPr>
                        <a:t>n=1</a:t>
                      </a:r>
                      <a:r>
                        <a:rPr lang="fa-IR" sz="1600" kern="100" dirty="0">
                          <a:effectLst/>
                          <a:cs typeface="B Nazanin" panose="00000400000000000000" pitchFamily="2" charset="-78"/>
                        </a:rPr>
                        <a:t> بود، به مرحله 5 بروید. در غیر این صورت به مرحله 3 </a:t>
                      </a:r>
                      <a:r>
                        <a:rPr lang="fa-IR" sz="1600" kern="100" dirty="0" err="1">
                          <a:effectLst/>
                          <a:cs typeface="B Nazanin" panose="00000400000000000000" pitchFamily="2" charset="-78"/>
                        </a:rPr>
                        <a:t>برگردید</a:t>
                      </a:r>
                      <a:r>
                        <a:rPr lang="fa-IR" sz="1600" kern="100" dirty="0">
                          <a:effectLst/>
                          <a:cs typeface="B Nazanin" panose="00000400000000000000" pitchFamily="2" charset="-78"/>
                        </a:rPr>
                        <a:t>.</a:t>
                      </a:r>
                      <a:endParaRPr lang="en-US" sz="1100" kern="100" dirty="0">
                        <a:effectLst/>
                        <a:latin typeface="Calibri" panose="020F0502020204030204" pitchFamily="34" charset="0"/>
                        <a:ea typeface="Calibri" panose="020F0502020204030204" pitchFamily="34" charset="0"/>
                        <a:cs typeface="B Nazanin" panose="00000400000000000000" pitchFamily="2" charset="-78"/>
                      </a:endParaRPr>
                    </a:p>
                  </a:txBody>
                  <a:tcPr marL="53528" marR="53528" marT="0" marB="0"/>
                </a:tc>
                <a:extLst>
                  <a:ext uri="{0D108BD9-81ED-4DB2-BD59-A6C34878D82A}">
                    <a16:rowId xmlns:a16="http://schemas.microsoft.com/office/drawing/2014/main" val="1738572630"/>
                  </a:ext>
                </a:extLst>
              </a:tr>
              <a:tr h="668488">
                <a:tc>
                  <a:txBody>
                    <a:bodyPr/>
                    <a:lstStyle/>
                    <a:p>
                      <a:pPr marL="0" marR="0" algn="just" rtl="1">
                        <a:lnSpc>
                          <a:spcPct val="107000"/>
                        </a:lnSpc>
                        <a:spcBef>
                          <a:spcPts val="0"/>
                        </a:spcBef>
                        <a:spcAft>
                          <a:spcPts val="0"/>
                        </a:spcAft>
                      </a:pPr>
                      <a:r>
                        <a:rPr lang="fa-IR" sz="1600" kern="100">
                          <a:effectLst/>
                          <a:cs typeface="B Nazanin" panose="00000400000000000000" pitchFamily="2" charset="-78"/>
                        </a:rPr>
                        <a:t>5. با در نظر گرفتن خروجی تصویر از مرحله 4 به عنوان تصویر ورودی برای لایه بعدی، تعداد تصاویر ورودی در لایه بعدی تصویر [</a:t>
                      </a:r>
                      <a:r>
                        <a:rPr lang="en-US" sz="1600" kern="100">
                          <a:effectLst/>
                          <a:cs typeface="B Nazanin" panose="00000400000000000000" pitchFamily="2" charset="-78"/>
                        </a:rPr>
                        <a:t>n</a:t>
                      </a:r>
                      <a:r>
                        <a:rPr lang="fa-IR" sz="1600" kern="100">
                          <a:effectLst/>
                          <a:cs typeface="B Nazanin" panose="00000400000000000000" pitchFamily="2" charset="-78"/>
                        </a:rPr>
                        <a:t>] = تصویر </a:t>
                      </a:r>
                      <a:r>
                        <a:rPr lang="en-US" sz="1600" kern="100">
                          <a:effectLst/>
                          <a:cs typeface="B Nazanin" panose="00000400000000000000" pitchFamily="2" charset="-78"/>
                        </a:rPr>
                        <a:t>[j] (n = j)</a:t>
                      </a:r>
                      <a:r>
                        <a:rPr lang="fa-IR" sz="1600" kern="100">
                          <a:effectLst/>
                          <a:cs typeface="B Nazanin" panose="00000400000000000000" pitchFamily="2" charset="-78"/>
                        </a:rPr>
                        <a:t> است. هنگامی که </a:t>
                      </a:r>
                      <a:r>
                        <a:rPr lang="en-US" sz="1600" kern="100">
                          <a:effectLst/>
                          <a:cs typeface="B Nazanin" panose="00000400000000000000" pitchFamily="2" charset="-78"/>
                        </a:rPr>
                        <a:t>j=1</a:t>
                      </a:r>
                      <a:r>
                        <a:rPr lang="fa-IR" sz="1600" kern="100">
                          <a:effectLst/>
                          <a:cs typeface="B Nazanin" panose="00000400000000000000" pitchFamily="2" charset="-78"/>
                        </a:rPr>
                        <a:t> است، به مرحله 6 بروید. در غیر این صورت به مرحله 3 برگردید.</a:t>
                      </a:r>
                      <a:endParaRPr lang="en-US" sz="1100" kern="100">
                        <a:effectLst/>
                        <a:latin typeface="Calibri" panose="020F0502020204030204" pitchFamily="34" charset="0"/>
                        <a:ea typeface="Calibri" panose="020F0502020204030204" pitchFamily="34" charset="0"/>
                        <a:cs typeface="B Nazanin" panose="00000400000000000000" pitchFamily="2" charset="-78"/>
                      </a:endParaRPr>
                    </a:p>
                  </a:txBody>
                  <a:tcPr marL="53528" marR="53528" marT="0" marB="0"/>
                </a:tc>
                <a:extLst>
                  <a:ext uri="{0D108BD9-81ED-4DB2-BD59-A6C34878D82A}">
                    <a16:rowId xmlns:a16="http://schemas.microsoft.com/office/drawing/2014/main" val="4096641370"/>
                  </a:ext>
                </a:extLst>
              </a:tr>
              <a:tr h="272724">
                <a:tc>
                  <a:txBody>
                    <a:bodyPr/>
                    <a:lstStyle/>
                    <a:p>
                      <a:pPr marL="0" marR="0" algn="just" rtl="1">
                        <a:lnSpc>
                          <a:spcPct val="107000"/>
                        </a:lnSpc>
                        <a:spcBef>
                          <a:spcPts val="0"/>
                        </a:spcBef>
                        <a:spcAft>
                          <a:spcPts val="0"/>
                        </a:spcAft>
                      </a:pPr>
                      <a:r>
                        <a:rPr lang="fa-IR" sz="1600" kern="100" dirty="0">
                          <a:effectLst/>
                          <a:cs typeface="B Nazanin" panose="00000400000000000000" pitchFamily="2" charset="-78"/>
                        </a:rPr>
                        <a:t>6. تصویر خروجی آخرین لایه، تصویری است که می خواهیم به دست آوریم.</a:t>
                      </a:r>
                      <a:endParaRPr lang="en-US" sz="1100" kern="100" dirty="0">
                        <a:effectLst/>
                        <a:latin typeface="Calibri" panose="020F0502020204030204" pitchFamily="34" charset="0"/>
                        <a:ea typeface="Calibri" panose="020F0502020204030204" pitchFamily="34" charset="0"/>
                        <a:cs typeface="B Nazanin" panose="00000400000000000000" pitchFamily="2" charset="-78"/>
                      </a:endParaRPr>
                    </a:p>
                  </a:txBody>
                  <a:tcPr marL="53528" marR="53528" marT="0" marB="0"/>
                </a:tc>
                <a:extLst>
                  <a:ext uri="{0D108BD9-81ED-4DB2-BD59-A6C34878D82A}">
                    <a16:rowId xmlns:a16="http://schemas.microsoft.com/office/drawing/2014/main" val="2993502609"/>
                  </a:ext>
                </a:extLst>
              </a:tr>
            </a:tbl>
          </a:graphicData>
        </a:graphic>
      </p:graphicFrame>
    </p:spTree>
    <p:extLst>
      <p:ext uri="{BB962C8B-B14F-4D97-AF65-F5344CB8AC3E}">
        <p14:creationId xmlns:p14="http://schemas.microsoft.com/office/powerpoint/2010/main" val="172881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5298037-AEBD-F208-500B-35BBF41102AC}"/>
              </a:ext>
            </a:extLst>
          </p:cNvPr>
          <p:cNvSpPr>
            <a:spLocks noGrp="1"/>
          </p:cNvSpPr>
          <p:nvPr>
            <p:ph type="title"/>
          </p:nvPr>
        </p:nvSpPr>
        <p:spPr>
          <a:xfrm>
            <a:off x="1154954" y="973668"/>
            <a:ext cx="8761413" cy="706964"/>
          </a:xfrm>
        </p:spPr>
        <p:txBody>
          <a:bodyPr/>
          <a:lstStyle/>
          <a:p>
            <a:pPr marR="0" lvl="0" algn="just" rtl="1">
              <a:lnSpc>
                <a:spcPct val="107000"/>
              </a:lnSpc>
              <a:spcBef>
                <a:spcPts val="0"/>
              </a:spcBef>
              <a:spcAft>
                <a:spcPts val="800"/>
              </a:spcAft>
            </a:pPr>
            <a:r>
              <a:rPr lang="fa-IR" sz="3200" kern="100" dirty="0" err="1">
                <a:latin typeface="Calibri" panose="020F0502020204030204" pitchFamily="34" charset="0"/>
                <a:ea typeface="Calibri" panose="020F0502020204030204" pitchFamily="34" charset="0"/>
                <a:cs typeface="B Nazanin" panose="00000400000000000000" pitchFamily="2" charset="-78"/>
              </a:rPr>
              <a:t>شماتیک</a:t>
            </a:r>
            <a:endParaRPr lang="en-US" sz="32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C055084-EFC2-131B-DDF1-72C293B9E3A8}"/>
              </a:ext>
            </a:extLst>
          </p:cNvPr>
          <p:cNvSpPr txBox="1"/>
          <p:nvPr/>
        </p:nvSpPr>
        <p:spPr>
          <a:xfrm>
            <a:off x="10515749" y="413872"/>
            <a:ext cx="521297" cy="523220"/>
          </a:xfrm>
          <a:prstGeom prst="rect">
            <a:avLst/>
          </a:prstGeom>
          <a:noFill/>
        </p:spPr>
        <p:txBody>
          <a:bodyPr wrap="none" rtlCol="0">
            <a:spAutoFit/>
          </a:bodyPr>
          <a:lstStyle/>
          <a:p>
            <a:r>
              <a:rPr lang="fa-IR" sz="2800" dirty="0">
                <a:solidFill>
                  <a:schemeClr val="bg1">
                    <a:lumMod val="95000"/>
                  </a:schemeClr>
                </a:solidFill>
                <a:cs typeface="B Nazanin" panose="00000400000000000000" pitchFamily="2" charset="-78"/>
              </a:rPr>
              <a:t>14</a:t>
            </a:r>
          </a:p>
        </p:txBody>
      </p:sp>
      <p:pic>
        <p:nvPicPr>
          <p:cNvPr id="2" name="Picture 1">
            <a:extLst>
              <a:ext uri="{FF2B5EF4-FFF2-40B4-BE49-F238E27FC236}">
                <a16:creationId xmlns:a16="http://schemas.microsoft.com/office/drawing/2014/main" id="{012B7290-C398-FE8A-CAB8-B83B567C885F}"/>
              </a:ext>
            </a:extLst>
          </p:cNvPr>
          <p:cNvPicPr>
            <a:picLocks noChangeAspect="1"/>
          </p:cNvPicPr>
          <p:nvPr/>
        </p:nvPicPr>
        <p:blipFill>
          <a:blip r:embed="rId3"/>
          <a:stretch>
            <a:fillRect/>
          </a:stretch>
        </p:blipFill>
        <p:spPr>
          <a:xfrm>
            <a:off x="2736469" y="479435"/>
            <a:ext cx="4706747" cy="6378565"/>
          </a:xfrm>
          <a:prstGeom prst="rect">
            <a:avLst/>
          </a:prstGeom>
        </p:spPr>
      </p:pic>
    </p:spTree>
    <p:extLst>
      <p:ext uri="{BB962C8B-B14F-4D97-AF65-F5344CB8AC3E}">
        <p14:creationId xmlns:p14="http://schemas.microsoft.com/office/powerpoint/2010/main" val="2560896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5298037-AEBD-F208-500B-35BBF41102AC}"/>
              </a:ext>
            </a:extLst>
          </p:cNvPr>
          <p:cNvSpPr>
            <a:spLocks noGrp="1"/>
          </p:cNvSpPr>
          <p:nvPr>
            <p:ph type="title"/>
          </p:nvPr>
        </p:nvSpPr>
        <p:spPr>
          <a:xfrm>
            <a:off x="1154954" y="973668"/>
            <a:ext cx="8761413" cy="706964"/>
          </a:xfrm>
        </p:spPr>
        <p:txBody>
          <a:bodyPr/>
          <a:lstStyle/>
          <a:p>
            <a:pPr marR="0" lvl="0" algn="just" rtl="1">
              <a:lnSpc>
                <a:spcPct val="107000"/>
              </a:lnSpc>
              <a:spcBef>
                <a:spcPts val="0"/>
              </a:spcBef>
              <a:spcAft>
                <a:spcPts val="800"/>
              </a:spcAft>
            </a:pPr>
            <a:r>
              <a:rPr lang="fa-IR" sz="3200" kern="100" dirty="0" err="1">
                <a:latin typeface="Calibri" panose="020F0502020204030204" pitchFamily="34" charset="0"/>
                <a:ea typeface="Calibri" panose="020F0502020204030204" pitchFamily="34" charset="0"/>
                <a:cs typeface="B Nazanin" panose="00000400000000000000" pitchFamily="2" charset="-78"/>
              </a:rPr>
              <a:t>شماتیک</a:t>
            </a:r>
            <a:endParaRPr lang="en-US" sz="32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C055084-EFC2-131B-DDF1-72C293B9E3A8}"/>
              </a:ext>
            </a:extLst>
          </p:cNvPr>
          <p:cNvSpPr txBox="1"/>
          <p:nvPr/>
        </p:nvSpPr>
        <p:spPr>
          <a:xfrm>
            <a:off x="10515749" y="413872"/>
            <a:ext cx="521297" cy="523220"/>
          </a:xfrm>
          <a:prstGeom prst="rect">
            <a:avLst/>
          </a:prstGeom>
          <a:noFill/>
        </p:spPr>
        <p:txBody>
          <a:bodyPr wrap="none" rtlCol="0">
            <a:spAutoFit/>
          </a:bodyPr>
          <a:lstStyle/>
          <a:p>
            <a:r>
              <a:rPr lang="fa-IR" sz="2800" dirty="0">
                <a:solidFill>
                  <a:schemeClr val="bg1">
                    <a:lumMod val="95000"/>
                  </a:schemeClr>
                </a:solidFill>
                <a:cs typeface="B Nazanin" panose="00000400000000000000" pitchFamily="2" charset="-78"/>
              </a:rPr>
              <a:t>15</a:t>
            </a:r>
          </a:p>
        </p:txBody>
      </p:sp>
      <p:pic>
        <p:nvPicPr>
          <p:cNvPr id="3" name="Picture 2">
            <a:extLst>
              <a:ext uri="{FF2B5EF4-FFF2-40B4-BE49-F238E27FC236}">
                <a16:creationId xmlns:a16="http://schemas.microsoft.com/office/drawing/2014/main" id="{D2485D99-886F-A4B5-E1F4-B9F014108DC6}"/>
              </a:ext>
            </a:extLst>
          </p:cNvPr>
          <p:cNvPicPr>
            <a:picLocks noChangeAspect="1"/>
          </p:cNvPicPr>
          <p:nvPr/>
        </p:nvPicPr>
        <p:blipFill>
          <a:blip r:embed="rId3"/>
          <a:stretch>
            <a:fillRect/>
          </a:stretch>
        </p:blipFill>
        <p:spPr>
          <a:xfrm>
            <a:off x="472350" y="370389"/>
            <a:ext cx="7217753" cy="6401129"/>
          </a:xfrm>
          <a:prstGeom prst="rect">
            <a:avLst/>
          </a:prstGeom>
        </p:spPr>
      </p:pic>
    </p:spTree>
    <p:extLst>
      <p:ext uri="{BB962C8B-B14F-4D97-AF65-F5344CB8AC3E}">
        <p14:creationId xmlns:p14="http://schemas.microsoft.com/office/powerpoint/2010/main" val="3947818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5298037-AEBD-F208-500B-35BBF41102AC}"/>
              </a:ext>
            </a:extLst>
          </p:cNvPr>
          <p:cNvSpPr>
            <a:spLocks noGrp="1"/>
          </p:cNvSpPr>
          <p:nvPr>
            <p:ph type="title"/>
          </p:nvPr>
        </p:nvSpPr>
        <p:spPr>
          <a:xfrm>
            <a:off x="1154954" y="973668"/>
            <a:ext cx="8761413" cy="706964"/>
          </a:xfrm>
        </p:spPr>
        <p:txBody>
          <a:bodyPr/>
          <a:lstStyle/>
          <a:p>
            <a:pPr marR="0" lvl="0" algn="just" rtl="1">
              <a:lnSpc>
                <a:spcPct val="107000"/>
              </a:lnSpc>
              <a:spcBef>
                <a:spcPts val="0"/>
              </a:spcBef>
              <a:spcAft>
                <a:spcPts val="800"/>
              </a:spcAft>
            </a:pPr>
            <a:r>
              <a:rPr lang="fa-IR" sz="3200" kern="100" dirty="0" err="1">
                <a:latin typeface="Calibri" panose="020F0502020204030204" pitchFamily="34" charset="0"/>
                <a:ea typeface="Calibri" panose="020F0502020204030204" pitchFamily="34" charset="0"/>
                <a:cs typeface="B Nazanin" panose="00000400000000000000" pitchFamily="2" charset="-78"/>
              </a:rPr>
              <a:t>شماتیک</a:t>
            </a:r>
            <a:endParaRPr lang="en-US" sz="32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C055084-EFC2-131B-DDF1-72C293B9E3A8}"/>
              </a:ext>
            </a:extLst>
          </p:cNvPr>
          <p:cNvSpPr txBox="1"/>
          <p:nvPr/>
        </p:nvSpPr>
        <p:spPr>
          <a:xfrm>
            <a:off x="10515749" y="413872"/>
            <a:ext cx="508473" cy="523220"/>
          </a:xfrm>
          <a:prstGeom prst="rect">
            <a:avLst/>
          </a:prstGeom>
          <a:noFill/>
        </p:spPr>
        <p:txBody>
          <a:bodyPr wrap="none" rtlCol="0">
            <a:spAutoFit/>
          </a:bodyPr>
          <a:lstStyle/>
          <a:p>
            <a:r>
              <a:rPr lang="fa-IR" sz="2800" dirty="0">
                <a:solidFill>
                  <a:schemeClr val="bg1">
                    <a:lumMod val="95000"/>
                  </a:schemeClr>
                </a:solidFill>
                <a:cs typeface="B Nazanin" panose="00000400000000000000" pitchFamily="2" charset="-78"/>
              </a:rPr>
              <a:t>16</a:t>
            </a:r>
          </a:p>
        </p:txBody>
      </p:sp>
      <p:pic>
        <p:nvPicPr>
          <p:cNvPr id="2" name="Picture 1">
            <a:extLst>
              <a:ext uri="{FF2B5EF4-FFF2-40B4-BE49-F238E27FC236}">
                <a16:creationId xmlns:a16="http://schemas.microsoft.com/office/drawing/2014/main" id="{9587B71D-BDC1-03D0-908D-F5BD0030B411}"/>
              </a:ext>
            </a:extLst>
          </p:cNvPr>
          <p:cNvPicPr>
            <a:picLocks noChangeAspect="1"/>
          </p:cNvPicPr>
          <p:nvPr/>
        </p:nvPicPr>
        <p:blipFill>
          <a:blip r:embed="rId3"/>
          <a:stretch>
            <a:fillRect/>
          </a:stretch>
        </p:blipFill>
        <p:spPr>
          <a:xfrm>
            <a:off x="0" y="198542"/>
            <a:ext cx="5939790" cy="2964180"/>
          </a:xfrm>
          <a:prstGeom prst="rect">
            <a:avLst/>
          </a:prstGeom>
        </p:spPr>
      </p:pic>
      <p:pic>
        <p:nvPicPr>
          <p:cNvPr id="4" name="Picture 3">
            <a:extLst>
              <a:ext uri="{FF2B5EF4-FFF2-40B4-BE49-F238E27FC236}">
                <a16:creationId xmlns:a16="http://schemas.microsoft.com/office/drawing/2014/main" id="{F67EDAB7-1D8E-2845-5B3A-C8CF483ADEAF}"/>
              </a:ext>
            </a:extLst>
          </p:cNvPr>
          <p:cNvPicPr>
            <a:picLocks noChangeAspect="1"/>
          </p:cNvPicPr>
          <p:nvPr/>
        </p:nvPicPr>
        <p:blipFill>
          <a:blip r:embed="rId4"/>
          <a:stretch>
            <a:fillRect/>
          </a:stretch>
        </p:blipFill>
        <p:spPr>
          <a:xfrm>
            <a:off x="6096000" y="1712218"/>
            <a:ext cx="5943600" cy="2435225"/>
          </a:xfrm>
          <a:prstGeom prst="rect">
            <a:avLst/>
          </a:prstGeom>
        </p:spPr>
      </p:pic>
      <p:pic>
        <p:nvPicPr>
          <p:cNvPr id="5" name="Picture 4">
            <a:extLst>
              <a:ext uri="{FF2B5EF4-FFF2-40B4-BE49-F238E27FC236}">
                <a16:creationId xmlns:a16="http://schemas.microsoft.com/office/drawing/2014/main" id="{64035E82-7F7E-C7FE-C6BB-A61531842EA7}"/>
              </a:ext>
            </a:extLst>
          </p:cNvPr>
          <p:cNvPicPr>
            <a:picLocks noChangeAspect="1"/>
          </p:cNvPicPr>
          <p:nvPr/>
        </p:nvPicPr>
        <p:blipFill>
          <a:blip r:embed="rId5"/>
          <a:stretch>
            <a:fillRect/>
          </a:stretch>
        </p:blipFill>
        <p:spPr>
          <a:xfrm>
            <a:off x="0" y="3232785"/>
            <a:ext cx="5943600" cy="2495550"/>
          </a:xfrm>
          <a:prstGeom prst="rect">
            <a:avLst/>
          </a:prstGeom>
        </p:spPr>
      </p:pic>
      <p:pic>
        <p:nvPicPr>
          <p:cNvPr id="6" name="Picture 5">
            <a:extLst>
              <a:ext uri="{FF2B5EF4-FFF2-40B4-BE49-F238E27FC236}">
                <a16:creationId xmlns:a16="http://schemas.microsoft.com/office/drawing/2014/main" id="{BD82DD96-E8EF-7DF2-CAD7-546972C23C0C}"/>
              </a:ext>
            </a:extLst>
          </p:cNvPr>
          <p:cNvPicPr>
            <a:picLocks noChangeAspect="1"/>
          </p:cNvPicPr>
          <p:nvPr/>
        </p:nvPicPr>
        <p:blipFill>
          <a:blip r:embed="rId6"/>
          <a:stretch>
            <a:fillRect/>
          </a:stretch>
        </p:blipFill>
        <p:spPr>
          <a:xfrm>
            <a:off x="6092190" y="4245229"/>
            <a:ext cx="5943600" cy="2500630"/>
          </a:xfrm>
          <a:prstGeom prst="rect">
            <a:avLst/>
          </a:prstGeom>
        </p:spPr>
      </p:pic>
      <p:sp>
        <p:nvSpPr>
          <p:cNvPr id="7" name="TextBox 6">
            <a:extLst>
              <a:ext uri="{FF2B5EF4-FFF2-40B4-BE49-F238E27FC236}">
                <a16:creationId xmlns:a16="http://schemas.microsoft.com/office/drawing/2014/main" id="{24A5B83D-EE00-B0BE-2EF3-9E3DC1217D50}"/>
              </a:ext>
            </a:extLst>
          </p:cNvPr>
          <p:cNvSpPr txBox="1"/>
          <p:nvPr/>
        </p:nvSpPr>
        <p:spPr>
          <a:xfrm>
            <a:off x="6092190" y="1778418"/>
            <a:ext cx="1481558" cy="369332"/>
          </a:xfrm>
          <a:prstGeom prst="rect">
            <a:avLst/>
          </a:prstGeom>
          <a:noFill/>
        </p:spPr>
        <p:txBody>
          <a:bodyPr wrap="square" rtlCol="0">
            <a:spAutoFit/>
          </a:bodyPr>
          <a:lstStyle/>
          <a:p>
            <a:pPr algn="r" rtl="1"/>
            <a:r>
              <a:rPr lang="fa-IR" dirty="0">
                <a:cs typeface="B Nazanin" panose="00000400000000000000" pitchFamily="2" charset="-78"/>
              </a:rPr>
              <a:t>درخت </a:t>
            </a:r>
            <a:r>
              <a:rPr lang="fa-IR" dirty="0" err="1">
                <a:cs typeface="B Nazanin" panose="00000400000000000000" pitchFamily="2" charset="-78"/>
              </a:rPr>
              <a:t>دودویی</a:t>
            </a:r>
            <a:endParaRPr lang="en-US" dirty="0">
              <a:cs typeface="B Nazanin" panose="00000400000000000000" pitchFamily="2" charset="-78"/>
            </a:endParaRPr>
          </a:p>
        </p:txBody>
      </p:sp>
      <p:sp>
        <p:nvSpPr>
          <p:cNvPr id="8" name="TextBox 7">
            <a:extLst>
              <a:ext uri="{FF2B5EF4-FFF2-40B4-BE49-F238E27FC236}">
                <a16:creationId xmlns:a16="http://schemas.microsoft.com/office/drawing/2014/main" id="{FD5AF174-83C8-8C4F-8283-00E19C0AFBD7}"/>
              </a:ext>
            </a:extLst>
          </p:cNvPr>
          <p:cNvSpPr txBox="1"/>
          <p:nvPr/>
        </p:nvSpPr>
        <p:spPr>
          <a:xfrm>
            <a:off x="0" y="3325947"/>
            <a:ext cx="1481558" cy="369332"/>
          </a:xfrm>
          <a:prstGeom prst="rect">
            <a:avLst/>
          </a:prstGeom>
          <a:noFill/>
        </p:spPr>
        <p:txBody>
          <a:bodyPr wrap="square" rtlCol="0">
            <a:spAutoFit/>
          </a:bodyPr>
          <a:lstStyle/>
          <a:p>
            <a:pPr algn="r" rtl="1"/>
            <a:r>
              <a:rPr lang="en-US" dirty="0">
                <a:cs typeface="B Nazanin" panose="00000400000000000000" pitchFamily="2" charset="-78"/>
              </a:rPr>
              <a:t>Left to right</a:t>
            </a:r>
          </a:p>
        </p:txBody>
      </p:sp>
      <p:sp>
        <p:nvSpPr>
          <p:cNvPr id="11" name="TextBox 10">
            <a:extLst>
              <a:ext uri="{FF2B5EF4-FFF2-40B4-BE49-F238E27FC236}">
                <a16:creationId xmlns:a16="http://schemas.microsoft.com/office/drawing/2014/main" id="{BB8F7FB6-DAFC-1E58-176C-E2FE7D58EB63}"/>
              </a:ext>
            </a:extLst>
          </p:cNvPr>
          <p:cNvSpPr txBox="1"/>
          <p:nvPr/>
        </p:nvSpPr>
        <p:spPr>
          <a:xfrm>
            <a:off x="5702808" y="4340919"/>
            <a:ext cx="1481558" cy="369332"/>
          </a:xfrm>
          <a:prstGeom prst="rect">
            <a:avLst/>
          </a:prstGeom>
          <a:noFill/>
        </p:spPr>
        <p:txBody>
          <a:bodyPr wrap="square" rtlCol="0">
            <a:spAutoFit/>
          </a:bodyPr>
          <a:lstStyle/>
          <a:p>
            <a:pPr algn="r" rtl="1"/>
            <a:r>
              <a:rPr lang="fa-IR" dirty="0">
                <a:cs typeface="B Nazanin" panose="00000400000000000000" pitchFamily="2" charset="-78"/>
              </a:rPr>
              <a:t>روش مقاله</a:t>
            </a:r>
            <a:endParaRPr lang="en-US" dirty="0">
              <a:cs typeface="B Nazanin" panose="00000400000000000000" pitchFamily="2" charset="-78"/>
            </a:endParaRPr>
          </a:p>
        </p:txBody>
      </p:sp>
    </p:spTree>
    <p:extLst>
      <p:ext uri="{BB962C8B-B14F-4D97-AF65-F5344CB8AC3E}">
        <p14:creationId xmlns:p14="http://schemas.microsoft.com/office/powerpoint/2010/main" val="1299185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B854-63E6-9FC1-C1C1-A59BF25E3E14}"/>
              </a:ext>
            </a:extLst>
          </p:cNvPr>
          <p:cNvSpPr>
            <a:spLocks noGrp="1"/>
          </p:cNvSpPr>
          <p:nvPr>
            <p:ph type="title"/>
          </p:nvPr>
        </p:nvSpPr>
        <p:spPr/>
        <p:txBody>
          <a:bodyPr/>
          <a:lstStyle/>
          <a:p>
            <a:pPr algn="r"/>
            <a:r>
              <a:rPr lang="fa-IR" dirty="0">
                <a:cs typeface="B Nazanin" panose="00000400000000000000" pitchFamily="2" charset="-78"/>
              </a:rPr>
              <a:t>مقدمه</a:t>
            </a:r>
            <a:endParaRPr lang="en-US" dirty="0">
              <a:cs typeface="B Nazanin" panose="00000400000000000000" pitchFamily="2" charset="-78"/>
            </a:endParaRPr>
          </a:p>
        </p:txBody>
      </p:sp>
      <p:sp>
        <p:nvSpPr>
          <p:cNvPr id="3" name="Content Placeholder 2">
            <a:extLst>
              <a:ext uri="{FF2B5EF4-FFF2-40B4-BE49-F238E27FC236}">
                <a16:creationId xmlns:a16="http://schemas.microsoft.com/office/drawing/2014/main" id="{C9A72B1D-6994-3C1B-04BE-9C040D35B950}"/>
              </a:ext>
            </a:extLst>
          </p:cNvPr>
          <p:cNvSpPr>
            <a:spLocks noGrp="1"/>
          </p:cNvSpPr>
          <p:nvPr>
            <p:ph idx="1"/>
          </p:nvPr>
        </p:nvSpPr>
        <p:spPr>
          <a:xfrm>
            <a:off x="474454" y="2570672"/>
            <a:ext cx="11231592" cy="3449128"/>
          </a:xfrm>
        </p:spPr>
        <p:txBody>
          <a:bodyPr>
            <a:normAutofit fontScale="92500" lnSpcReduction="10000"/>
          </a:bodyPr>
          <a:lstStyle/>
          <a:p>
            <a:pPr marL="0" indent="0" algn="r" rtl="1">
              <a:buNone/>
            </a:pPr>
            <a:r>
              <a:rPr lang="ar-IQ" dirty="0">
                <a:solidFill>
                  <a:schemeClr val="tx1"/>
                </a:solidFill>
                <a:cs typeface="B Nazanin" panose="00000400000000000000" pitchFamily="2" charset="-78"/>
              </a:rPr>
              <a:t>در سال های اخیر، فناوری بینایی کامپیوتر به سرعت توسعه یافته است و فناوری تصویر در صنایع مختلف به کار گرفته شده است. فناوری تصویر به طور گسترده برای</a:t>
            </a:r>
            <a:r>
              <a:rPr lang="en-US" sz="1400" dirty="0">
                <a:solidFill>
                  <a:schemeClr val="tx1"/>
                </a:solidFill>
                <a:latin typeface="Arial" panose="020B0604020202020204" pitchFamily="34" charset="0"/>
                <a:cs typeface="Arial" panose="020B0604020202020204" pitchFamily="34" charset="0"/>
              </a:rPr>
              <a:t>VR</a:t>
            </a:r>
            <a:r>
              <a:rPr lang="en-US" dirty="0">
                <a:solidFill>
                  <a:schemeClr val="tx1"/>
                </a:solidFill>
                <a:cs typeface="B Nazanin" panose="00000400000000000000" pitchFamily="2" charset="-78"/>
              </a:rPr>
              <a:t> </a:t>
            </a:r>
            <a:r>
              <a:rPr lang="fa-IR" dirty="0">
                <a:solidFill>
                  <a:schemeClr val="tx1"/>
                </a:solidFill>
                <a:cs typeface="B Nazanin" panose="00000400000000000000" pitchFamily="2" charset="-78"/>
              </a:rPr>
              <a:t> </a:t>
            </a:r>
            <a:r>
              <a:rPr lang="ar-IQ" dirty="0">
                <a:solidFill>
                  <a:schemeClr val="tx1"/>
                </a:solidFill>
                <a:cs typeface="B Nazanin" panose="00000400000000000000" pitchFamily="2" charset="-78"/>
              </a:rPr>
              <a:t>و تصاویر پانوراما 360 درجه استفاده می شود. فناوری پیوند تصویر به ویژه برای تصاویر پانوراما مهم است و تحقیقات زیادی روی الگوریتم های پیوند تصویر انجام شده است. الگوریتم های پیوند تصویر بخش های کوچکی از صحنه ها را به هم می چسبانند تا تصویری از کل صحنه به دست آورند.</a:t>
            </a:r>
            <a:endParaRPr lang="fa-IR" dirty="0">
              <a:solidFill>
                <a:schemeClr val="tx1"/>
              </a:solidFill>
              <a:cs typeface="B Nazanin" panose="00000400000000000000" pitchFamily="2" charset="-78"/>
            </a:endParaRPr>
          </a:p>
          <a:p>
            <a:pPr marL="0" indent="0" algn="r" rtl="1">
              <a:buNone/>
            </a:pPr>
            <a:r>
              <a:rPr lang="fa-IR" dirty="0">
                <a:solidFill>
                  <a:schemeClr val="tx1"/>
                </a:solidFill>
                <a:cs typeface="B Nazanin" panose="00000400000000000000" pitchFamily="2" charset="-78"/>
              </a:rPr>
              <a:t>زمینه های استفاده از این فناوری عبارتند از:</a:t>
            </a:r>
          </a:p>
          <a:p>
            <a:pPr algn="r" rtl="1">
              <a:buFont typeface="Courier New" panose="02070309020205020404" pitchFamily="49" charset="0"/>
              <a:buChar char="o"/>
            </a:pPr>
            <a:r>
              <a:rPr lang="ar-IQ" dirty="0">
                <a:solidFill>
                  <a:schemeClr val="tx1"/>
                </a:solidFill>
                <a:cs typeface="B Nazanin" panose="00000400000000000000" pitchFamily="2" charset="-78"/>
              </a:rPr>
              <a:t>بازسازی سه بعدی اش</a:t>
            </a:r>
            <a:r>
              <a:rPr lang="fa-IR" dirty="0">
                <a:solidFill>
                  <a:schemeClr val="tx1"/>
                </a:solidFill>
                <a:cs typeface="B Nazanin" panose="00000400000000000000" pitchFamily="2" charset="-78"/>
              </a:rPr>
              <a:t>یا</a:t>
            </a:r>
          </a:p>
          <a:p>
            <a:pPr algn="r" rtl="1">
              <a:buFont typeface="Courier New" panose="02070309020205020404" pitchFamily="49" charset="0"/>
              <a:buChar char="o"/>
            </a:pPr>
            <a:r>
              <a:rPr lang="ar-IQ" dirty="0">
                <a:solidFill>
                  <a:schemeClr val="tx1"/>
                </a:solidFill>
                <a:cs typeface="B Nazanin" panose="00000400000000000000" pitchFamily="2" charset="-78"/>
              </a:rPr>
              <a:t>تجزیه و تحلیل تصویر پزشکی </a:t>
            </a:r>
            <a:endParaRPr lang="en-US" dirty="0">
              <a:solidFill>
                <a:schemeClr val="tx1"/>
              </a:solidFill>
              <a:cs typeface="B Nazanin" panose="00000400000000000000" pitchFamily="2" charset="-78"/>
            </a:endParaRPr>
          </a:p>
          <a:p>
            <a:pPr algn="r" rtl="1">
              <a:buFont typeface="Courier New" panose="02070309020205020404" pitchFamily="49" charset="0"/>
              <a:buChar char="o"/>
            </a:pPr>
            <a:r>
              <a:rPr lang="ar-IQ" dirty="0">
                <a:solidFill>
                  <a:schemeClr val="tx1"/>
                </a:solidFill>
                <a:cs typeface="B Nazanin" panose="00000400000000000000" pitchFamily="2" charset="-78"/>
              </a:rPr>
              <a:t>نماهای پانوراما 360 درجه از خارج از خودروها در رانندگی خودکار</a:t>
            </a:r>
            <a:endParaRPr lang="fa-IR" dirty="0">
              <a:solidFill>
                <a:schemeClr val="tx1"/>
              </a:solidFill>
              <a:cs typeface="B Nazanin" panose="00000400000000000000" pitchFamily="2" charset="-78"/>
            </a:endParaRPr>
          </a:p>
          <a:p>
            <a:pPr algn="r" rtl="1">
              <a:buFont typeface="Courier New" panose="02070309020205020404" pitchFamily="49" charset="0"/>
              <a:buChar char="o"/>
            </a:pPr>
            <a:r>
              <a:rPr lang="ar-IQ" dirty="0">
                <a:solidFill>
                  <a:schemeClr val="tx1"/>
                </a:solidFill>
                <a:cs typeface="B Nazanin" panose="00000400000000000000" pitchFamily="2" charset="-78"/>
              </a:rPr>
              <a:t>تجزیه و تحلیل تصویر سنجش از دور در جغرافیا</a:t>
            </a:r>
            <a:endParaRPr lang="fa-IR" dirty="0">
              <a:solidFill>
                <a:schemeClr val="tx1"/>
              </a:solidFill>
              <a:cs typeface="B Nazanin" panose="00000400000000000000" pitchFamily="2" charset="-78"/>
            </a:endParaRPr>
          </a:p>
          <a:p>
            <a:pPr marL="0" indent="0" algn="r" rtl="1">
              <a:buNone/>
            </a:pPr>
            <a:endParaRPr lang="fa-IR" dirty="0">
              <a:solidFill>
                <a:schemeClr val="tx1"/>
              </a:solidFill>
              <a:cs typeface="B Nazanin" panose="00000400000000000000" pitchFamily="2" charset="-78"/>
            </a:endParaRPr>
          </a:p>
          <a:p>
            <a:pPr marL="0" indent="0" algn="r" rtl="1">
              <a:buNone/>
            </a:pPr>
            <a:r>
              <a:rPr lang="ar-SA"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در حال حاضر، این فناوری عمدتاً بر روی پیوند تصاویر </a:t>
            </a:r>
            <a:r>
              <a:rPr lang="fa-IR"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مرتب سازی</a:t>
            </a:r>
            <a:r>
              <a:rPr lang="ar-SA"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 شده متمرکز است و تحقیقات بسیار کمی در مورد پیوند تصاویر بدون ترتیب انجام شده است</a:t>
            </a:r>
            <a:r>
              <a:rPr lang="fa-IR"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a:t>
            </a:r>
            <a:endParaRPr lang="fa-IR" dirty="0">
              <a:solidFill>
                <a:schemeClr val="tx1"/>
              </a:solidFill>
              <a:cs typeface="B Nazanin" panose="00000400000000000000" pitchFamily="2" charset="-78"/>
            </a:endParaRPr>
          </a:p>
        </p:txBody>
      </p:sp>
      <p:sp>
        <p:nvSpPr>
          <p:cNvPr id="4" name="TextBox 3">
            <a:extLst>
              <a:ext uri="{FF2B5EF4-FFF2-40B4-BE49-F238E27FC236}">
                <a16:creationId xmlns:a16="http://schemas.microsoft.com/office/drawing/2014/main" id="{4B728CE9-D7EF-FEE3-2764-4274B6DB21B0}"/>
              </a:ext>
            </a:extLst>
          </p:cNvPr>
          <p:cNvSpPr txBox="1"/>
          <p:nvPr/>
        </p:nvSpPr>
        <p:spPr>
          <a:xfrm>
            <a:off x="10610490" y="389627"/>
            <a:ext cx="352982" cy="523220"/>
          </a:xfrm>
          <a:prstGeom prst="rect">
            <a:avLst/>
          </a:prstGeom>
          <a:noFill/>
        </p:spPr>
        <p:txBody>
          <a:bodyPr wrap="none" rtlCol="0">
            <a:spAutoFit/>
          </a:bodyPr>
          <a:lstStyle/>
          <a:p>
            <a:r>
              <a:rPr lang="fa-IR" sz="2800" dirty="0">
                <a:solidFill>
                  <a:schemeClr val="bg1">
                    <a:lumMod val="95000"/>
                  </a:schemeClr>
                </a:solidFill>
                <a:cs typeface="B Nazanin" panose="00000400000000000000" pitchFamily="2" charset="-78"/>
              </a:rPr>
              <a:t>1</a:t>
            </a:r>
            <a:endParaRPr lang="en-US" sz="2800" dirty="0">
              <a:solidFill>
                <a:schemeClr val="bg1">
                  <a:lumMod val="95000"/>
                </a:schemeClr>
              </a:solidFill>
              <a:cs typeface="B Nazanin" panose="00000400000000000000" pitchFamily="2" charset="-78"/>
            </a:endParaRPr>
          </a:p>
        </p:txBody>
      </p:sp>
    </p:spTree>
    <p:extLst>
      <p:ext uri="{BB962C8B-B14F-4D97-AF65-F5344CB8AC3E}">
        <p14:creationId xmlns:p14="http://schemas.microsoft.com/office/powerpoint/2010/main" val="2488329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B854-63E6-9FC1-C1C1-A59BF25E3E14}"/>
              </a:ext>
            </a:extLst>
          </p:cNvPr>
          <p:cNvSpPr>
            <a:spLocks noGrp="1"/>
          </p:cNvSpPr>
          <p:nvPr>
            <p:ph type="title"/>
          </p:nvPr>
        </p:nvSpPr>
        <p:spPr/>
        <p:txBody>
          <a:bodyPr/>
          <a:lstStyle/>
          <a:p>
            <a:pPr algn="r"/>
            <a:r>
              <a:rPr lang="fa-IR" dirty="0">
                <a:cs typeface="B Nazanin" panose="00000400000000000000" pitchFamily="2" charset="-78"/>
              </a:rPr>
              <a:t>پیوند تصویر</a:t>
            </a:r>
            <a:endParaRPr lang="en-US" dirty="0">
              <a:cs typeface="B Nazanin" panose="00000400000000000000" pitchFamily="2" charset="-78"/>
            </a:endParaRPr>
          </a:p>
        </p:txBody>
      </p:sp>
      <p:sp>
        <p:nvSpPr>
          <p:cNvPr id="3" name="Content Placeholder 2">
            <a:extLst>
              <a:ext uri="{FF2B5EF4-FFF2-40B4-BE49-F238E27FC236}">
                <a16:creationId xmlns:a16="http://schemas.microsoft.com/office/drawing/2014/main" id="{C9A72B1D-6994-3C1B-04BE-9C040D35B950}"/>
              </a:ext>
            </a:extLst>
          </p:cNvPr>
          <p:cNvSpPr>
            <a:spLocks noGrp="1"/>
          </p:cNvSpPr>
          <p:nvPr>
            <p:ph idx="1"/>
          </p:nvPr>
        </p:nvSpPr>
        <p:spPr>
          <a:xfrm>
            <a:off x="474454" y="2570672"/>
            <a:ext cx="11231592" cy="3449128"/>
          </a:xfrm>
        </p:spPr>
        <p:txBody>
          <a:bodyPr>
            <a:normAutofit/>
          </a:bodyPr>
          <a:lstStyle/>
          <a:p>
            <a:pPr marL="0" indent="0" algn="r" rtl="1">
              <a:buNone/>
            </a:pPr>
            <a:r>
              <a:rPr lang="ar-SA"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مراحل اصلی به کار گرفته شده توسط فناوری پیوند تصویر را می توان به </a:t>
            </a:r>
            <a:r>
              <a:rPr lang="fa-IR"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موارد زیر خلاصه کرد:</a:t>
            </a:r>
          </a:p>
          <a:p>
            <a:pPr algn="r" rtl="1">
              <a:buFont typeface="Courier New" panose="02070309020205020404" pitchFamily="49" charset="0"/>
              <a:buChar char="o"/>
            </a:pPr>
            <a:r>
              <a:rPr lang="fa-IR" dirty="0">
                <a:solidFill>
                  <a:schemeClr val="tx1"/>
                </a:solidFill>
                <a:latin typeface="Calibri" panose="020F0502020204030204" pitchFamily="34" charset="0"/>
                <a:ea typeface="Calibri" panose="020F0502020204030204" pitchFamily="34" charset="0"/>
                <a:cs typeface="B Nazanin" panose="00000400000000000000" pitchFamily="2" charset="-78"/>
              </a:rPr>
              <a:t>پیش پردازش</a:t>
            </a:r>
          </a:p>
          <a:p>
            <a:pPr algn="r" rtl="1">
              <a:buFont typeface="Courier New" panose="02070309020205020404" pitchFamily="49" charset="0"/>
              <a:buChar char="o"/>
            </a:pPr>
            <a:r>
              <a:rPr lang="fa-IR" dirty="0">
                <a:solidFill>
                  <a:schemeClr val="tx1"/>
                </a:solidFill>
                <a:latin typeface="Calibri" panose="020F0502020204030204" pitchFamily="34" charset="0"/>
                <a:ea typeface="Calibri" panose="020F0502020204030204" pitchFamily="34" charset="0"/>
                <a:cs typeface="B Nazanin" panose="00000400000000000000" pitchFamily="2" charset="-78"/>
              </a:rPr>
              <a:t>تطبیق و ثبت *</a:t>
            </a:r>
          </a:p>
          <a:p>
            <a:pPr algn="r" rtl="1">
              <a:buFont typeface="Courier New" panose="02070309020205020404" pitchFamily="49" charset="0"/>
              <a:buChar char="o"/>
            </a:pPr>
            <a:r>
              <a:rPr lang="fa-IR" dirty="0">
                <a:solidFill>
                  <a:schemeClr val="tx1"/>
                </a:solidFill>
                <a:latin typeface="Calibri" panose="020F0502020204030204" pitchFamily="34" charset="0"/>
                <a:ea typeface="Calibri" panose="020F0502020204030204" pitchFamily="34" charset="0"/>
                <a:cs typeface="B Nazanin" panose="00000400000000000000" pitchFamily="2" charset="-78"/>
              </a:rPr>
              <a:t>پیوند تصویر *</a:t>
            </a:r>
            <a:endParaRPr lang="fa-IR" dirty="0">
              <a:solidFill>
                <a:schemeClr val="tx1"/>
              </a:solidFill>
              <a:cs typeface="B Nazanin" panose="00000400000000000000" pitchFamily="2" charset="-78"/>
            </a:endParaRPr>
          </a:p>
        </p:txBody>
      </p:sp>
      <p:sp>
        <p:nvSpPr>
          <p:cNvPr id="4" name="TextBox 3">
            <a:extLst>
              <a:ext uri="{FF2B5EF4-FFF2-40B4-BE49-F238E27FC236}">
                <a16:creationId xmlns:a16="http://schemas.microsoft.com/office/drawing/2014/main" id="{4B728CE9-D7EF-FEE3-2764-4274B6DB21B0}"/>
              </a:ext>
            </a:extLst>
          </p:cNvPr>
          <p:cNvSpPr txBox="1"/>
          <p:nvPr/>
        </p:nvSpPr>
        <p:spPr>
          <a:xfrm>
            <a:off x="10610490" y="389627"/>
            <a:ext cx="352982" cy="523220"/>
          </a:xfrm>
          <a:prstGeom prst="rect">
            <a:avLst/>
          </a:prstGeom>
          <a:noFill/>
        </p:spPr>
        <p:txBody>
          <a:bodyPr wrap="none" rtlCol="0">
            <a:spAutoFit/>
          </a:bodyPr>
          <a:lstStyle/>
          <a:p>
            <a:r>
              <a:rPr lang="fa-IR" sz="2800" dirty="0">
                <a:solidFill>
                  <a:schemeClr val="bg1">
                    <a:lumMod val="95000"/>
                  </a:schemeClr>
                </a:solidFill>
                <a:cs typeface="B Nazanin" panose="00000400000000000000" pitchFamily="2" charset="-78"/>
              </a:rPr>
              <a:t>2</a:t>
            </a:r>
            <a:endParaRPr lang="en-US" sz="2800" dirty="0">
              <a:solidFill>
                <a:schemeClr val="bg1">
                  <a:lumMod val="95000"/>
                </a:schemeClr>
              </a:solidFill>
              <a:cs typeface="B Nazanin" panose="00000400000000000000" pitchFamily="2" charset="-78"/>
            </a:endParaRPr>
          </a:p>
        </p:txBody>
      </p:sp>
    </p:spTree>
    <p:extLst>
      <p:ext uri="{BB962C8B-B14F-4D97-AF65-F5344CB8AC3E}">
        <p14:creationId xmlns:p14="http://schemas.microsoft.com/office/powerpoint/2010/main" val="2140827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B854-63E6-9FC1-C1C1-A59BF25E3E14}"/>
              </a:ext>
            </a:extLst>
          </p:cNvPr>
          <p:cNvSpPr>
            <a:spLocks noGrp="1"/>
          </p:cNvSpPr>
          <p:nvPr>
            <p:ph type="title"/>
          </p:nvPr>
        </p:nvSpPr>
        <p:spPr/>
        <p:txBody>
          <a:bodyPr/>
          <a:lstStyle/>
          <a:p>
            <a:pPr algn="r" rtl="1"/>
            <a:r>
              <a:rPr lang="ar-SA" dirty="0">
                <a:effectLst/>
                <a:latin typeface="Calibri" panose="020F0502020204030204" pitchFamily="34" charset="0"/>
                <a:ea typeface="Calibri" panose="020F0502020204030204" pitchFamily="34" charset="0"/>
                <a:cs typeface="B Nazanin" panose="00000400000000000000" pitchFamily="2" charset="-78"/>
              </a:rPr>
              <a:t>روش‌های تشخیص نقطه مشخصه </a:t>
            </a:r>
            <a:endParaRPr lang="en-US" sz="6000" dirty="0">
              <a:cs typeface="B Nazanin" panose="00000400000000000000" pitchFamily="2" charset="-78"/>
            </a:endParaRPr>
          </a:p>
        </p:txBody>
      </p:sp>
      <p:sp>
        <p:nvSpPr>
          <p:cNvPr id="3" name="Content Placeholder 2">
            <a:extLst>
              <a:ext uri="{FF2B5EF4-FFF2-40B4-BE49-F238E27FC236}">
                <a16:creationId xmlns:a16="http://schemas.microsoft.com/office/drawing/2014/main" id="{C9A72B1D-6994-3C1B-04BE-9C040D35B950}"/>
              </a:ext>
            </a:extLst>
          </p:cNvPr>
          <p:cNvSpPr>
            <a:spLocks noGrp="1"/>
          </p:cNvSpPr>
          <p:nvPr>
            <p:ph idx="1"/>
          </p:nvPr>
        </p:nvSpPr>
        <p:spPr>
          <a:xfrm>
            <a:off x="474454" y="2570672"/>
            <a:ext cx="11231592" cy="3449128"/>
          </a:xfrm>
        </p:spPr>
        <p:txBody>
          <a:bodyPr>
            <a:normAutofit/>
          </a:bodyPr>
          <a:lstStyle/>
          <a:p>
            <a:pPr marL="0" indent="0" algn="r" rtl="1">
              <a:buNone/>
            </a:pPr>
            <a:r>
              <a:rPr lang="ar-SA"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 متداول‌ترین روش‌های تشخیص نقطه مشخصه عبارتند از</a:t>
            </a:r>
            <a:r>
              <a:rPr lang="fa-IR"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 </a:t>
            </a:r>
          </a:p>
          <a:p>
            <a:pPr algn="r" rtl="1">
              <a:buFont typeface="Courier New" panose="02070309020205020404" pitchFamily="49" charset="0"/>
              <a:buChar char="o"/>
            </a:pPr>
            <a:r>
              <a:rPr lang="ar-SA"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تبدیل ویژگی </a:t>
            </a:r>
            <a:r>
              <a:rPr lang="fa-IR"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مستقل از مقیاس </a:t>
            </a:r>
            <a:r>
              <a:rPr lang="fa-IR" dirty="0">
                <a:solidFill>
                  <a:schemeClr val="tx1"/>
                </a:solidFill>
                <a:latin typeface="Calibri" panose="020F0502020204030204" pitchFamily="34" charset="0"/>
                <a:ea typeface="Calibri" panose="020F0502020204030204" pitchFamily="34" charset="0"/>
                <a:cs typeface="B Nazanin" panose="00000400000000000000" pitchFamily="2" charset="-78"/>
              </a:rPr>
              <a:t>(</a:t>
            </a:r>
            <a:r>
              <a:rPr lang="en-US" dirty="0">
                <a:solidFill>
                  <a:schemeClr val="tx1"/>
                </a:solidFill>
                <a:latin typeface="Calibri" panose="020F0502020204030204" pitchFamily="34" charset="0"/>
                <a:ea typeface="Calibri" panose="020F0502020204030204" pitchFamily="34" charset="0"/>
                <a:cs typeface="B Nazanin" panose="00000400000000000000" pitchFamily="2" charset="-78"/>
              </a:rPr>
              <a:t>scale-invariant feature transform</a:t>
            </a:r>
            <a:r>
              <a:rPr lang="fa-IR" dirty="0">
                <a:solidFill>
                  <a:schemeClr val="tx1"/>
                </a:solidFill>
                <a:latin typeface="Calibri" panose="020F0502020204030204" pitchFamily="34" charset="0"/>
                <a:ea typeface="Calibri" panose="020F0502020204030204" pitchFamily="34" charset="0"/>
                <a:cs typeface="B Nazanin" panose="00000400000000000000" pitchFamily="2" charset="-78"/>
              </a:rPr>
              <a:t>) (</a:t>
            </a:r>
            <a:r>
              <a:rPr lang="en-US" dirty="0">
                <a:solidFill>
                  <a:schemeClr val="tx1"/>
                </a:solidFill>
                <a:latin typeface="Calibri" panose="020F0502020204030204" pitchFamily="34" charset="0"/>
                <a:ea typeface="Calibri" panose="020F0502020204030204" pitchFamily="34" charset="0"/>
                <a:cs typeface="B Nazanin" panose="00000400000000000000" pitchFamily="2" charset="-78"/>
              </a:rPr>
              <a:t>SIFT</a:t>
            </a:r>
            <a:r>
              <a:rPr lang="fa-IR" dirty="0">
                <a:solidFill>
                  <a:schemeClr val="tx1"/>
                </a:solidFill>
                <a:latin typeface="Calibri" panose="020F0502020204030204" pitchFamily="34" charset="0"/>
                <a:ea typeface="Calibri" panose="020F0502020204030204" pitchFamily="34" charset="0"/>
                <a:cs typeface="B Nazanin" panose="00000400000000000000" pitchFamily="2" charset="-78"/>
              </a:rPr>
              <a:t>)</a:t>
            </a:r>
          </a:p>
          <a:p>
            <a:pPr algn="r" rtl="1">
              <a:buFont typeface="Courier New" panose="02070309020205020404" pitchFamily="49" charset="0"/>
              <a:buChar char="o"/>
            </a:pPr>
            <a:r>
              <a:rPr lang="ar-SA" sz="1800" kern="1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عملکرد قوی تسریع‌شده </a:t>
            </a:r>
            <a:r>
              <a:rPr lang="fa-IR" sz="1800" kern="1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a:t>
            </a:r>
            <a:r>
              <a:rPr lang="en-US" sz="1800" kern="1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accelerated robust function</a:t>
            </a:r>
            <a:r>
              <a:rPr lang="fa-IR" sz="1800" kern="1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 (</a:t>
            </a:r>
            <a:r>
              <a:rPr lang="en-US" sz="1800" kern="1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SURF</a:t>
            </a:r>
            <a:r>
              <a:rPr lang="fa-IR" sz="1800" kern="1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a:t>
            </a:r>
          </a:p>
          <a:p>
            <a:pPr algn="r" rtl="1">
              <a:buFont typeface="Courier New" panose="02070309020205020404" pitchFamily="49" charset="0"/>
              <a:buChar char="o"/>
            </a:pPr>
            <a:r>
              <a:rPr lang="ar-SA"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جهت‌دار</a:t>
            </a:r>
            <a:r>
              <a:rPr lang="fa-IR"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 سریع</a:t>
            </a:r>
            <a:r>
              <a:rPr lang="ar-SA"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 و چرخشی مختصر </a:t>
            </a:r>
            <a:r>
              <a:rPr lang="fa-IR" kern="100" dirty="0">
                <a:solidFill>
                  <a:schemeClr val="tx1"/>
                </a:solidFill>
                <a:latin typeface="Calibri" panose="020F0502020204030204" pitchFamily="34" charset="0"/>
                <a:ea typeface="Calibri" panose="020F0502020204030204" pitchFamily="34" charset="0"/>
                <a:cs typeface="B Nazanin" panose="00000400000000000000" pitchFamily="2" charset="-78"/>
              </a:rPr>
              <a:t>(</a:t>
            </a:r>
            <a:r>
              <a:rPr lang="en-US" kern="100" dirty="0">
                <a:solidFill>
                  <a:schemeClr val="tx1"/>
                </a:solidFill>
                <a:latin typeface="Calibri" panose="020F0502020204030204" pitchFamily="34" charset="0"/>
                <a:ea typeface="Calibri" panose="020F0502020204030204" pitchFamily="34" charset="0"/>
                <a:cs typeface="B Nazanin" panose="00000400000000000000" pitchFamily="2" charset="-78"/>
              </a:rPr>
              <a:t>oriented FAST and rotated BRIEF</a:t>
            </a:r>
            <a:r>
              <a:rPr lang="fa-IR" kern="100" dirty="0">
                <a:solidFill>
                  <a:schemeClr val="tx1"/>
                </a:solidFill>
                <a:latin typeface="Calibri" panose="020F0502020204030204" pitchFamily="34" charset="0"/>
                <a:ea typeface="Calibri" panose="020F0502020204030204" pitchFamily="34" charset="0"/>
                <a:cs typeface="B Nazanin" panose="00000400000000000000" pitchFamily="2" charset="-78"/>
              </a:rPr>
              <a:t>) (</a:t>
            </a:r>
            <a:r>
              <a:rPr lang="en-US" kern="100" dirty="0">
                <a:solidFill>
                  <a:schemeClr val="tx1"/>
                </a:solidFill>
                <a:latin typeface="Calibri" panose="020F0502020204030204" pitchFamily="34" charset="0"/>
                <a:ea typeface="Calibri" panose="020F0502020204030204" pitchFamily="34" charset="0"/>
                <a:cs typeface="B Nazanin" panose="00000400000000000000" pitchFamily="2" charset="-78"/>
              </a:rPr>
              <a:t>ORB</a:t>
            </a:r>
            <a:r>
              <a:rPr lang="fa-IR" kern="100" dirty="0">
                <a:solidFill>
                  <a:schemeClr val="tx1"/>
                </a:solidFill>
                <a:latin typeface="Calibri" panose="020F0502020204030204" pitchFamily="34" charset="0"/>
                <a:ea typeface="Calibri" panose="020F0502020204030204" pitchFamily="34" charset="0"/>
                <a:cs typeface="B Nazanin" panose="00000400000000000000" pitchFamily="2" charset="-78"/>
              </a:rPr>
              <a:t>)</a:t>
            </a:r>
          </a:p>
          <a:p>
            <a:pPr algn="r" rtl="1">
              <a:buFont typeface="Courier New" panose="02070309020205020404" pitchFamily="49" charset="0"/>
              <a:buChar char="o"/>
            </a:pPr>
            <a:r>
              <a:rPr lang="en-US" sz="1800" kern="1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A-KAZE</a:t>
            </a:r>
            <a:endParaRPr lang="en-US" sz="180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algn="r" rtl="1">
              <a:buFont typeface="Courier New" panose="02070309020205020404" pitchFamily="49" charset="0"/>
              <a:buChar char="o"/>
            </a:pPr>
            <a:endParaRPr lang="fa-IR" dirty="0">
              <a:solidFill>
                <a:schemeClr val="tx1"/>
              </a:solidFill>
              <a:latin typeface="Calibri" panose="020F0502020204030204" pitchFamily="34" charset="0"/>
              <a:ea typeface="Calibri" panose="020F0502020204030204" pitchFamily="34" charset="0"/>
              <a:cs typeface="B Nazanin" panose="00000400000000000000" pitchFamily="2" charset="-78"/>
            </a:endParaRPr>
          </a:p>
          <a:p>
            <a:pPr algn="r" rtl="1">
              <a:buFont typeface="Courier New" panose="02070309020205020404" pitchFamily="49" charset="0"/>
              <a:buChar char="o"/>
            </a:pPr>
            <a:endParaRPr lang="fa-IR" dirty="0">
              <a:solidFill>
                <a:schemeClr val="tx1"/>
              </a:solidFill>
              <a:cs typeface="B Nazanin" panose="00000400000000000000" pitchFamily="2" charset="-78"/>
            </a:endParaRPr>
          </a:p>
        </p:txBody>
      </p:sp>
      <p:sp>
        <p:nvSpPr>
          <p:cNvPr id="4" name="TextBox 3">
            <a:extLst>
              <a:ext uri="{FF2B5EF4-FFF2-40B4-BE49-F238E27FC236}">
                <a16:creationId xmlns:a16="http://schemas.microsoft.com/office/drawing/2014/main" id="{4B728CE9-D7EF-FEE3-2764-4274B6DB21B0}"/>
              </a:ext>
            </a:extLst>
          </p:cNvPr>
          <p:cNvSpPr txBox="1"/>
          <p:nvPr/>
        </p:nvSpPr>
        <p:spPr>
          <a:xfrm>
            <a:off x="10610490" y="389627"/>
            <a:ext cx="352982" cy="523220"/>
          </a:xfrm>
          <a:prstGeom prst="rect">
            <a:avLst/>
          </a:prstGeom>
          <a:noFill/>
        </p:spPr>
        <p:txBody>
          <a:bodyPr wrap="none" rtlCol="0">
            <a:spAutoFit/>
          </a:bodyPr>
          <a:lstStyle/>
          <a:p>
            <a:r>
              <a:rPr lang="fa-IR" sz="2800" dirty="0">
                <a:solidFill>
                  <a:schemeClr val="bg1">
                    <a:lumMod val="95000"/>
                  </a:schemeClr>
                </a:solidFill>
                <a:cs typeface="B Nazanin" panose="00000400000000000000" pitchFamily="2" charset="-78"/>
              </a:rPr>
              <a:t>3</a:t>
            </a:r>
            <a:endParaRPr lang="en-US" sz="2800" dirty="0">
              <a:solidFill>
                <a:schemeClr val="bg1">
                  <a:lumMod val="95000"/>
                </a:schemeClr>
              </a:solidFill>
              <a:cs typeface="B Nazanin" panose="00000400000000000000" pitchFamily="2" charset="-78"/>
            </a:endParaRPr>
          </a:p>
        </p:txBody>
      </p:sp>
    </p:spTree>
    <p:extLst>
      <p:ext uri="{BB962C8B-B14F-4D97-AF65-F5344CB8AC3E}">
        <p14:creationId xmlns:p14="http://schemas.microsoft.com/office/powerpoint/2010/main" val="688166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B854-63E6-9FC1-C1C1-A59BF25E3E14}"/>
              </a:ext>
            </a:extLst>
          </p:cNvPr>
          <p:cNvSpPr>
            <a:spLocks noGrp="1"/>
          </p:cNvSpPr>
          <p:nvPr>
            <p:ph type="title"/>
          </p:nvPr>
        </p:nvSpPr>
        <p:spPr/>
        <p:txBody>
          <a:bodyPr/>
          <a:lstStyle/>
          <a:p>
            <a:pPr algn="r" rtl="1"/>
            <a:r>
              <a:rPr lang="en-US" sz="6000" dirty="0">
                <a:latin typeface="Calibri" panose="020F0502020204030204" pitchFamily="34" charset="0"/>
                <a:ea typeface="Calibri" panose="020F0502020204030204" pitchFamily="34" charset="0"/>
                <a:cs typeface="B Nazanin" panose="00000400000000000000" pitchFamily="2" charset="-78"/>
              </a:rPr>
              <a:t>SIFT</a:t>
            </a:r>
            <a:endParaRPr lang="en-US" sz="6000" dirty="0">
              <a:cs typeface="B Nazanin" panose="00000400000000000000" pitchFamily="2" charset="-78"/>
            </a:endParaRPr>
          </a:p>
        </p:txBody>
      </p:sp>
      <p:sp>
        <p:nvSpPr>
          <p:cNvPr id="3" name="Content Placeholder 2">
            <a:extLst>
              <a:ext uri="{FF2B5EF4-FFF2-40B4-BE49-F238E27FC236}">
                <a16:creationId xmlns:a16="http://schemas.microsoft.com/office/drawing/2014/main" id="{C9A72B1D-6994-3C1B-04BE-9C040D35B950}"/>
              </a:ext>
            </a:extLst>
          </p:cNvPr>
          <p:cNvSpPr>
            <a:spLocks noGrp="1"/>
          </p:cNvSpPr>
          <p:nvPr>
            <p:ph idx="1"/>
          </p:nvPr>
        </p:nvSpPr>
        <p:spPr>
          <a:xfrm>
            <a:off x="5340096" y="2570671"/>
            <a:ext cx="6365950" cy="3897701"/>
          </a:xfrm>
        </p:spPr>
        <p:txBody>
          <a:bodyPr>
            <a:normAutofit/>
          </a:bodyPr>
          <a:lstStyle/>
          <a:p>
            <a:pPr marL="0" indent="0" algn="r" rtl="1">
              <a:buNone/>
            </a:pPr>
            <a:r>
              <a:rPr lang="ar-SA" dirty="0"/>
              <a:t> </a:t>
            </a:r>
            <a:r>
              <a:rPr lang="ar-IQ" dirty="0">
                <a:solidFill>
                  <a:schemeClr val="tx1"/>
                </a:solidFill>
                <a:cs typeface="B Nazanin" panose="00000400000000000000" pitchFamily="2" charset="-78"/>
              </a:rPr>
              <a:t>تبدیل ویژگی مستقل از مقیاس</a:t>
            </a:r>
            <a:r>
              <a:rPr lang="en-US" dirty="0">
                <a:solidFill>
                  <a:schemeClr val="tx1"/>
                </a:solidFill>
                <a:cs typeface="B Nazanin" panose="00000400000000000000" pitchFamily="2" charset="-78"/>
              </a:rPr>
              <a:t> </a:t>
            </a:r>
            <a:r>
              <a:rPr lang="fa-IR" dirty="0">
                <a:solidFill>
                  <a:schemeClr val="tx1"/>
                </a:solidFill>
                <a:cs typeface="B Nazanin" panose="00000400000000000000" pitchFamily="2" charset="-78"/>
              </a:rPr>
              <a:t>(</a:t>
            </a:r>
            <a:r>
              <a:rPr lang="en-US" dirty="0">
                <a:solidFill>
                  <a:schemeClr val="tx1"/>
                </a:solidFill>
                <a:cs typeface="B Nazanin" panose="00000400000000000000" pitchFamily="2" charset="-78"/>
              </a:rPr>
              <a:t>SIFT</a:t>
            </a:r>
            <a:r>
              <a:rPr lang="fa-IR" dirty="0">
                <a:solidFill>
                  <a:schemeClr val="tx1"/>
                </a:solidFill>
                <a:cs typeface="B Nazanin" panose="00000400000000000000" pitchFamily="2" charset="-78"/>
              </a:rPr>
              <a:t>) </a:t>
            </a:r>
            <a:r>
              <a:rPr lang="ar-IQ" dirty="0">
                <a:solidFill>
                  <a:schemeClr val="tx1"/>
                </a:solidFill>
                <a:cs typeface="B Nazanin" panose="00000400000000000000" pitchFamily="2" charset="-78"/>
              </a:rPr>
              <a:t>یک الگوریتم در بینایی ماشین است که برای استخراج ویژگی‌های مشخص از تصاویر، برای استفاده در الگوریتم‌های کارهایی چون تطبیق نماهای مختلف یک جسم یا صحنه</a:t>
            </a:r>
            <a:r>
              <a:rPr lang="en-US" dirty="0">
                <a:solidFill>
                  <a:schemeClr val="tx1"/>
                </a:solidFill>
                <a:cs typeface="B Nazanin" panose="00000400000000000000" pitchFamily="2" charset="-78"/>
              </a:rPr>
              <a:t> </a:t>
            </a:r>
            <a:r>
              <a:rPr lang="ar-IQ" dirty="0">
                <a:solidFill>
                  <a:schemeClr val="tx1"/>
                </a:solidFill>
                <a:cs typeface="B Nazanin" panose="00000400000000000000" pitchFamily="2" charset="-78"/>
              </a:rPr>
              <a:t>(برای نمونه در دید دوچشمی) و شناسایی اجسام به کار می‌رود.</a:t>
            </a:r>
            <a:endParaRPr lang="en-US" dirty="0">
              <a:solidFill>
                <a:schemeClr val="tx1"/>
              </a:solidFill>
              <a:cs typeface="B Nazanin" panose="00000400000000000000" pitchFamily="2" charset="-78"/>
            </a:endParaRPr>
          </a:p>
          <a:p>
            <a:pPr marL="0" indent="0" algn="r" rtl="1">
              <a:buNone/>
            </a:pPr>
            <a:r>
              <a:rPr lang="fa-IR" dirty="0">
                <a:solidFill>
                  <a:schemeClr val="tx1"/>
                </a:solidFill>
                <a:cs typeface="B Nazanin" panose="00000400000000000000" pitchFamily="2" charset="-78"/>
              </a:rPr>
              <a:t>مراحل اصلی:</a:t>
            </a:r>
          </a:p>
          <a:p>
            <a:pPr algn="r" rtl="1">
              <a:buFont typeface="Courier New" panose="02070309020205020404" pitchFamily="49" charset="0"/>
              <a:buChar char="o"/>
            </a:pPr>
            <a:r>
              <a:rPr lang="ar-IQ" b="0" i="0" dirty="0">
                <a:solidFill>
                  <a:schemeClr val="tx1"/>
                </a:solidFill>
                <a:effectLst/>
                <a:latin typeface="-apple-system"/>
                <a:cs typeface="B Nazanin" panose="00000400000000000000" pitchFamily="2" charset="-78"/>
              </a:rPr>
              <a:t>تشخیص نقاط کلیدی تصویر</a:t>
            </a:r>
          </a:p>
          <a:p>
            <a:pPr algn="r" rtl="1">
              <a:buFont typeface="Courier New" panose="02070309020205020404" pitchFamily="49" charset="0"/>
              <a:buChar char="o"/>
            </a:pPr>
            <a:r>
              <a:rPr lang="ar-IQ" b="0" i="0" dirty="0">
                <a:solidFill>
                  <a:schemeClr val="tx1"/>
                </a:solidFill>
                <a:effectLst/>
                <a:latin typeface="-apple-system"/>
                <a:cs typeface="B Nazanin" panose="00000400000000000000" pitchFamily="2" charset="-78"/>
              </a:rPr>
              <a:t>محاسبه اطلاعات توصیف کننده نقاط</a:t>
            </a:r>
          </a:p>
          <a:p>
            <a:pPr marL="0" indent="0" algn="r" rtl="1">
              <a:buNone/>
            </a:pPr>
            <a:r>
              <a:rPr lang="ar-IQ" b="0" i="0" dirty="0">
                <a:solidFill>
                  <a:schemeClr val="tx1"/>
                </a:solidFill>
                <a:effectLst/>
                <a:latin typeface="-apple-system"/>
                <a:cs typeface="B Nazanin" panose="00000400000000000000" pitchFamily="2" charset="-78"/>
              </a:rPr>
              <a:t>تشخیص نقاط کلیدی تصویر بدین صورت انجام می شود که نقاط کلیدی به نقاطی از تصویر که در فضای مقیاس تصویر اکسترمم است اتلاق می شود و فضای مقیاس تصویر شامل مجموعه ای از تصاویر است . تصاویر این مجموعه با استفاده از کانولوشن تصویر اصلی با فیلترهای گوسی با مقیاس های مختلف تولید می شوند.</a:t>
            </a:r>
            <a:endParaRPr lang="fa-IR" dirty="0">
              <a:solidFill>
                <a:schemeClr val="tx1"/>
              </a:solidFill>
              <a:cs typeface="B Nazanin" panose="00000400000000000000" pitchFamily="2" charset="-78"/>
            </a:endParaRPr>
          </a:p>
        </p:txBody>
      </p:sp>
      <p:sp>
        <p:nvSpPr>
          <p:cNvPr id="4" name="TextBox 3">
            <a:extLst>
              <a:ext uri="{FF2B5EF4-FFF2-40B4-BE49-F238E27FC236}">
                <a16:creationId xmlns:a16="http://schemas.microsoft.com/office/drawing/2014/main" id="{4B728CE9-D7EF-FEE3-2764-4274B6DB21B0}"/>
              </a:ext>
            </a:extLst>
          </p:cNvPr>
          <p:cNvSpPr txBox="1"/>
          <p:nvPr/>
        </p:nvSpPr>
        <p:spPr>
          <a:xfrm>
            <a:off x="10610490" y="389627"/>
            <a:ext cx="352982" cy="523220"/>
          </a:xfrm>
          <a:prstGeom prst="rect">
            <a:avLst/>
          </a:prstGeom>
          <a:noFill/>
        </p:spPr>
        <p:txBody>
          <a:bodyPr wrap="none" rtlCol="0">
            <a:spAutoFit/>
          </a:bodyPr>
          <a:lstStyle/>
          <a:p>
            <a:r>
              <a:rPr lang="fa-IR" sz="2800" dirty="0">
                <a:solidFill>
                  <a:schemeClr val="bg1">
                    <a:lumMod val="95000"/>
                  </a:schemeClr>
                </a:solidFill>
                <a:cs typeface="B Nazanin" panose="00000400000000000000" pitchFamily="2" charset="-78"/>
              </a:rPr>
              <a:t>4</a:t>
            </a:r>
            <a:endParaRPr lang="en-US" sz="2800" dirty="0">
              <a:solidFill>
                <a:schemeClr val="bg1">
                  <a:lumMod val="95000"/>
                </a:schemeClr>
              </a:solidFill>
              <a:cs typeface="B Nazanin" panose="00000400000000000000" pitchFamily="2" charset="-78"/>
            </a:endParaRPr>
          </a:p>
        </p:txBody>
      </p:sp>
      <p:pic>
        <p:nvPicPr>
          <p:cNvPr id="6" name="Picture 5">
            <a:extLst>
              <a:ext uri="{FF2B5EF4-FFF2-40B4-BE49-F238E27FC236}">
                <a16:creationId xmlns:a16="http://schemas.microsoft.com/office/drawing/2014/main" id="{88010DE6-DD0F-5B36-4A8D-C204074EF535}"/>
              </a:ext>
            </a:extLst>
          </p:cNvPr>
          <p:cNvPicPr>
            <a:picLocks noChangeAspect="1"/>
          </p:cNvPicPr>
          <p:nvPr/>
        </p:nvPicPr>
        <p:blipFill>
          <a:blip r:embed="rId3"/>
          <a:stretch>
            <a:fillRect/>
          </a:stretch>
        </p:blipFill>
        <p:spPr>
          <a:xfrm>
            <a:off x="190919" y="3075596"/>
            <a:ext cx="5405209" cy="2301076"/>
          </a:xfrm>
          <a:prstGeom prst="rect">
            <a:avLst/>
          </a:prstGeom>
        </p:spPr>
      </p:pic>
    </p:spTree>
    <p:extLst>
      <p:ext uri="{BB962C8B-B14F-4D97-AF65-F5344CB8AC3E}">
        <p14:creationId xmlns:p14="http://schemas.microsoft.com/office/powerpoint/2010/main" val="989646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B854-63E6-9FC1-C1C1-A59BF25E3E14}"/>
              </a:ext>
            </a:extLst>
          </p:cNvPr>
          <p:cNvSpPr>
            <a:spLocks noGrp="1"/>
          </p:cNvSpPr>
          <p:nvPr>
            <p:ph type="title"/>
          </p:nvPr>
        </p:nvSpPr>
        <p:spPr/>
        <p:txBody>
          <a:bodyPr/>
          <a:lstStyle/>
          <a:p>
            <a:pPr algn="r" rtl="1"/>
            <a:r>
              <a:rPr lang="en-US" sz="6000" dirty="0">
                <a:latin typeface="Calibri" panose="020F0502020204030204" pitchFamily="34" charset="0"/>
                <a:ea typeface="Calibri" panose="020F0502020204030204" pitchFamily="34" charset="0"/>
                <a:cs typeface="B Nazanin" panose="00000400000000000000" pitchFamily="2" charset="-78"/>
              </a:rPr>
              <a:t>SURF</a:t>
            </a:r>
            <a:endParaRPr lang="en-US" sz="6000" dirty="0">
              <a:cs typeface="B Nazanin" panose="00000400000000000000" pitchFamily="2" charset="-78"/>
            </a:endParaRPr>
          </a:p>
        </p:txBody>
      </p:sp>
      <p:sp>
        <p:nvSpPr>
          <p:cNvPr id="3" name="Content Placeholder 2">
            <a:extLst>
              <a:ext uri="{FF2B5EF4-FFF2-40B4-BE49-F238E27FC236}">
                <a16:creationId xmlns:a16="http://schemas.microsoft.com/office/drawing/2014/main" id="{C9A72B1D-6994-3C1B-04BE-9C040D35B950}"/>
              </a:ext>
            </a:extLst>
          </p:cNvPr>
          <p:cNvSpPr>
            <a:spLocks noGrp="1"/>
          </p:cNvSpPr>
          <p:nvPr>
            <p:ph idx="1"/>
          </p:nvPr>
        </p:nvSpPr>
        <p:spPr>
          <a:xfrm>
            <a:off x="5340096" y="2570671"/>
            <a:ext cx="6365950" cy="3897701"/>
          </a:xfrm>
        </p:spPr>
        <p:txBody>
          <a:bodyPr>
            <a:normAutofit/>
          </a:bodyPr>
          <a:lstStyle/>
          <a:p>
            <a:pPr marL="0" indent="0" algn="r" rtl="1">
              <a:buNone/>
            </a:pPr>
            <a:r>
              <a:rPr lang="ar-SA" dirty="0">
                <a:cs typeface="B Nazanin" panose="00000400000000000000" pitchFamily="2" charset="-78"/>
              </a:rPr>
              <a:t> </a:t>
            </a:r>
            <a:r>
              <a:rPr lang="ar-IQ" dirty="0">
                <a:solidFill>
                  <a:schemeClr val="tx1"/>
                </a:solidFill>
                <a:cs typeface="B Nazanin" panose="00000400000000000000" pitchFamily="2" charset="-78"/>
              </a:rPr>
              <a:t>روش</a:t>
            </a:r>
            <a:r>
              <a:rPr lang="fa-IR" dirty="0">
                <a:solidFill>
                  <a:schemeClr val="tx1"/>
                </a:solidFill>
                <a:cs typeface="B Nazanin" panose="00000400000000000000" pitchFamily="2" charset="-78"/>
              </a:rPr>
              <a:t> (</a:t>
            </a:r>
            <a:r>
              <a:rPr lang="en-US" dirty="0">
                <a:solidFill>
                  <a:schemeClr val="tx1"/>
                </a:solidFill>
                <a:cs typeface="B Nazanin" panose="00000400000000000000" pitchFamily="2" charset="-78"/>
              </a:rPr>
              <a:t>SURF</a:t>
            </a:r>
            <a:r>
              <a:rPr lang="fa-IR" dirty="0">
                <a:solidFill>
                  <a:schemeClr val="tx1"/>
                </a:solidFill>
                <a:cs typeface="B Nazanin" panose="00000400000000000000" pitchFamily="2" charset="-78"/>
              </a:rPr>
              <a:t>) (</a:t>
            </a:r>
            <a:r>
              <a:rPr lang="ar-IQ" dirty="0">
                <a:solidFill>
                  <a:schemeClr val="tx1"/>
                </a:solidFill>
                <a:cs typeface="B Nazanin" panose="00000400000000000000" pitchFamily="2" charset="-78"/>
              </a:rPr>
              <a:t>ویژگی‌های پرسرعت بالا) یک الگوریتم سریع و قوی برای نمایش و مقایسه محلی و غیرمتغیر شباهت تصاویر است. علاقه اصلی رویکرد </a:t>
            </a:r>
            <a:r>
              <a:rPr lang="en-US" dirty="0">
                <a:solidFill>
                  <a:schemeClr val="tx1"/>
                </a:solidFill>
                <a:cs typeface="B Nazanin" panose="00000400000000000000" pitchFamily="2" charset="-78"/>
              </a:rPr>
              <a:t>SURF </a:t>
            </a:r>
            <a:r>
              <a:rPr lang="fa-IR" dirty="0">
                <a:solidFill>
                  <a:schemeClr val="tx1"/>
                </a:solidFill>
                <a:cs typeface="B Nazanin" panose="00000400000000000000" pitchFamily="2" charset="-78"/>
              </a:rPr>
              <a:t> </a:t>
            </a:r>
            <a:r>
              <a:rPr lang="ar-IQ" dirty="0">
                <a:solidFill>
                  <a:schemeClr val="tx1"/>
                </a:solidFill>
                <a:cs typeface="B Nazanin" panose="00000400000000000000" pitchFamily="2" charset="-78"/>
              </a:rPr>
              <a:t>در محاسبه سریع اپراتورها با استفاده از فیلترهای جعبه است، بنابراین برنامه‌های کاربردی بلادرنگ مانند ردیابی و تشخیص اشیا را ممکن می‌سازد.</a:t>
            </a:r>
            <a:r>
              <a:rPr lang="en-US" dirty="0">
                <a:solidFill>
                  <a:schemeClr val="tx1"/>
                </a:solidFill>
                <a:cs typeface="B Nazanin" panose="00000400000000000000" pitchFamily="2" charset="-78"/>
              </a:rPr>
              <a:t> </a:t>
            </a:r>
          </a:p>
          <a:p>
            <a:pPr marL="0" indent="0" algn="r" rtl="1">
              <a:buNone/>
            </a:pPr>
            <a:r>
              <a:rPr lang="fa-IR" dirty="0">
                <a:solidFill>
                  <a:schemeClr val="tx1"/>
                </a:solidFill>
                <a:cs typeface="B Nazanin" panose="00000400000000000000" pitchFamily="2" charset="-78"/>
              </a:rPr>
              <a:t>مراحل اصلی:</a:t>
            </a:r>
          </a:p>
          <a:p>
            <a:pPr algn="r" rtl="1">
              <a:buFont typeface="Courier New" panose="02070309020205020404" pitchFamily="49" charset="0"/>
              <a:buChar char="o"/>
            </a:pPr>
            <a:r>
              <a:rPr lang="ar-IQ" b="0" i="0" dirty="0">
                <a:solidFill>
                  <a:srgbClr val="202122"/>
                </a:solidFill>
                <a:effectLst/>
                <a:latin typeface="-apple-system"/>
                <a:cs typeface="B Nazanin" panose="00000400000000000000" pitchFamily="2" charset="-78"/>
              </a:rPr>
              <a:t>استخراج ویژگی</a:t>
            </a:r>
          </a:p>
          <a:p>
            <a:pPr algn="r" rtl="1">
              <a:buFont typeface="Courier New" panose="02070309020205020404" pitchFamily="49" charset="0"/>
              <a:buChar char="o"/>
            </a:pPr>
            <a:r>
              <a:rPr lang="ar-IQ" b="0" i="0" dirty="0">
                <a:solidFill>
                  <a:srgbClr val="202122"/>
                </a:solidFill>
                <a:effectLst/>
                <a:latin typeface="-apple-system"/>
                <a:cs typeface="B Nazanin" panose="00000400000000000000" pitchFamily="2" charset="-78"/>
              </a:rPr>
              <a:t>توضیحات ویژگی</a:t>
            </a:r>
          </a:p>
        </p:txBody>
      </p:sp>
      <p:sp>
        <p:nvSpPr>
          <p:cNvPr id="4" name="TextBox 3">
            <a:extLst>
              <a:ext uri="{FF2B5EF4-FFF2-40B4-BE49-F238E27FC236}">
                <a16:creationId xmlns:a16="http://schemas.microsoft.com/office/drawing/2014/main" id="{4B728CE9-D7EF-FEE3-2764-4274B6DB21B0}"/>
              </a:ext>
            </a:extLst>
          </p:cNvPr>
          <p:cNvSpPr txBox="1"/>
          <p:nvPr/>
        </p:nvSpPr>
        <p:spPr>
          <a:xfrm>
            <a:off x="10610490" y="389627"/>
            <a:ext cx="352982" cy="523220"/>
          </a:xfrm>
          <a:prstGeom prst="rect">
            <a:avLst/>
          </a:prstGeom>
          <a:noFill/>
        </p:spPr>
        <p:txBody>
          <a:bodyPr wrap="none" rtlCol="0">
            <a:spAutoFit/>
          </a:bodyPr>
          <a:lstStyle/>
          <a:p>
            <a:r>
              <a:rPr lang="fa-IR" sz="2800" dirty="0">
                <a:solidFill>
                  <a:schemeClr val="bg1">
                    <a:lumMod val="95000"/>
                  </a:schemeClr>
                </a:solidFill>
                <a:cs typeface="B Nazanin" panose="00000400000000000000" pitchFamily="2" charset="-78"/>
              </a:rPr>
              <a:t>5</a:t>
            </a:r>
            <a:endParaRPr lang="en-US" sz="2800" dirty="0">
              <a:solidFill>
                <a:schemeClr val="bg1">
                  <a:lumMod val="95000"/>
                </a:schemeClr>
              </a:solidFill>
              <a:cs typeface="B Nazanin" panose="00000400000000000000" pitchFamily="2" charset="-78"/>
            </a:endParaRPr>
          </a:p>
        </p:txBody>
      </p:sp>
      <p:pic>
        <p:nvPicPr>
          <p:cNvPr id="7" name="Picture 6">
            <a:extLst>
              <a:ext uri="{FF2B5EF4-FFF2-40B4-BE49-F238E27FC236}">
                <a16:creationId xmlns:a16="http://schemas.microsoft.com/office/drawing/2014/main" id="{1F1F451A-1585-B706-D915-0F0357616CE2}"/>
              </a:ext>
            </a:extLst>
          </p:cNvPr>
          <p:cNvPicPr>
            <a:picLocks noChangeAspect="1"/>
          </p:cNvPicPr>
          <p:nvPr/>
        </p:nvPicPr>
        <p:blipFill>
          <a:blip r:embed="rId3"/>
          <a:stretch>
            <a:fillRect/>
          </a:stretch>
        </p:blipFill>
        <p:spPr>
          <a:xfrm>
            <a:off x="351539" y="3840479"/>
            <a:ext cx="7201405" cy="2551355"/>
          </a:xfrm>
          <a:prstGeom prst="rect">
            <a:avLst/>
          </a:prstGeom>
        </p:spPr>
      </p:pic>
    </p:spTree>
    <p:extLst>
      <p:ext uri="{BB962C8B-B14F-4D97-AF65-F5344CB8AC3E}">
        <p14:creationId xmlns:p14="http://schemas.microsoft.com/office/powerpoint/2010/main" val="3519826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B854-63E6-9FC1-C1C1-A59BF25E3E14}"/>
              </a:ext>
            </a:extLst>
          </p:cNvPr>
          <p:cNvSpPr>
            <a:spLocks noGrp="1"/>
          </p:cNvSpPr>
          <p:nvPr>
            <p:ph type="title"/>
          </p:nvPr>
        </p:nvSpPr>
        <p:spPr/>
        <p:txBody>
          <a:bodyPr/>
          <a:lstStyle/>
          <a:p>
            <a:pPr algn="r" rtl="1"/>
            <a:r>
              <a:rPr lang="en-US" sz="6000" dirty="0">
                <a:latin typeface="Calibri" panose="020F0502020204030204" pitchFamily="34" charset="0"/>
                <a:ea typeface="Calibri" panose="020F0502020204030204" pitchFamily="34" charset="0"/>
                <a:cs typeface="B Nazanin" panose="00000400000000000000" pitchFamily="2" charset="-78"/>
              </a:rPr>
              <a:t>A-KAZE</a:t>
            </a:r>
            <a:endParaRPr lang="en-US" sz="6000" dirty="0">
              <a:cs typeface="B Nazanin" panose="00000400000000000000" pitchFamily="2" charset="-78"/>
            </a:endParaRPr>
          </a:p>
        </p:txBody>
      </p:sp>
      <p:sp>
        <p:nvSpPr>
          <p:cNvPr id="3" name="Content Placeholder 2">
            <a:extLst>
              <a:ext uri="{FF2B5EF4-FFF2-40B4-BE49-F238E27FC236}">
                <a16:creationId xmlns:a16="http://schemas.microsoft.com/office/drawing/2014/main" id="{C9A72B1D-6994-3C1B-04BE-9C040D35B950}"/>
              </a:ext>
            </a:extLst>
          </p:cNvPr>
          <p:cNvSpPr>
            <a:spLocks noGrp="1"/>
          </p:cNvSpPr>
          <p:nvPr>
            <p:ph idx="1"/>
          </p:nvPr>
        </p:nvSpPr>
        <p:spPr>
          <a:xfrm>
            <a:off x="7434072" y="2743200"/>
            <a:ext cx="4271974" cy="3725172"/>
          </a:xfrm>
        </p:spPr>
        <p:txBody>
          <a:bodyPr>
            <a:normAutofit/>
          </a:bodyPr>
          <a:lstStyle/>
          <a:p>
            <a:pPr marL="0" indent="0" algn="r" rtl="1">
              <a:buNone/>
            </a:pPr>
            <a:r>
              <a:rPr lang="ar-SA" dirty="0">
                <a:cs typeface="B Nazanin" panose="00000400000000000000" pitchFamily="2" charset="-78"/>
              </a:rPr>
              <a:t>الگوریتم</a:t>
            </a:r>
            <a:r>
              <a:rPr lang="en-US" dirty="0">
                <a:cs typeface="B Nazanin" panose="00000400000000000000" pitchFamily="2" charset="-78"/>
              </a:rPr>
              <a:t>AKAZE </a:t>
            </a:r>
            <a:r>
              <a:rPr lang="fa-IR" dirty="0">
                <a:cs typeface="B Nazanin" panose="00000400000000000000" pitchFamily="2" charset="-78"/>
              </a:rPr>
              <a:t> </a:t>
            </a:r>
            <a:r>
              <a:rPr lang="ar-SA" dirty="0">
                <a:cs typeface="B Nazanin" panose="00000400000000000000" pitchFamily="2" charset="-78"/>
              </a:rPr>
              <a:t>یک الگوریتم ثبت تصویر معمولی است که دارای مزیت بازده محاسباتی بالا بر اساس انتشار غیر خطی است. با این حال، از نظر استحکام و پایداری نسبت به الگوریتم </a:t>
            </a:r>
            <a:r>
              <a:rPr lang="en-US" dirty="0">
                <a:cs typeface="B Nazanin" panose="00000400000000000000" pitchFamily="2" charset="-78"/>
              </a:rPr>
              <a:t>SIFT</a:t>
            </a:r>
            <a:r>
              <a:rPr lang="fa-IR" dirty="0">
                <a:cs typeface="B Nazanin" panose="00000400000000000000" pitchFamily="2" charset="-78"/>
              </a:rPr>
              <a:t> </a:t>
            </a:r>
            <a:r>
              <a:rPr lang="ar-SA" dirty="0">
                <a:cs typeface="B Nazanin" panose="00000400000000000000" pitchFamily="2" charset="-78"/>
              </a:rPr>
              <a:t>ضعیف‌تر است.</a:t>
            </a:r>
            <a:endParaRPr lang="ar-IQ" b="0" i="0" dirty="0">
              <a:solidFill>
                <a:srgbClr val="202122"/>
              </a:solidFill>
              <a:effectLst/>
              <a:latin typeface="-apple-system"/>
              <a:cs typeface="B Nazanin" panose="00000400000000000000" pitchFamily="2" charset="-78"/>
            </a:endParaRPr>
          </a:p>
        </p:txBody>
      </p:sp>
      <p:sp>
        <p:nvSpPr>
          <p:cNvPr id="4" name="TextBox 3">
            <a:extLst>
              <a:ext uri="{FF2B5EF4-FFF2-40B4-BE49-F238E27FC236}">
                <a16:creationId xmlns:a16="http://schemas.microsoft.com/office/drawing/2014/main" id="{4B728CE9-D7EF-FEE3-2764-4274B6DB21B0}"/>
              </a:ext>
            </a:extLst>
          </p:cNvPr>
          <p:cNvSpPr txBox="1"/>
          <p:nvPr/>
        </p:nvSpPr>
        <p:spPr>
          <a:xfrm>
            <a:off x="10610490" y="389627"/>
            <a:ext cx="340158" cy="523220"/>
          </a:xfrm>
          <a:prstGeom prst="rect">
            <a:avLst/>
          </a:prstGeom>
          <a:noFill/>
        </p:spPr>
        <p:txBody>
          <a:bodyPr wrap="none" rtlCol="0">
            <a:spAutoFit/>
          </a:bodyPr>
          <a:lstStyle/>
          <a:p>
            <a:r>
              <a:rPr lang="fa-IR" sz="2800" dirty="0">
                <a:solidFill>
                  <a:schemeClr val="bg1">
                    <a:lumMod val="95000"/>
                  </a:schemeClr>
                </a:solidFill>
                <a:cs typeface="B Nazanin" panose="00000400000000000000" pitchFamily="2" charset="-78"/>
              </a:rPr>
              <a:t>6</a:t>
            </a:r>
            <a:endParaRPr lang="en-US" sz="2800" dirty="0">
              <a:solidFill>
                <a:schemeClr val="bg1">
                  <a:lumMod val="95000"/>
                </a:schemeClr>
              </a:solidFill>
              <a:cs typeface="B Nazanin" panose="00000400000000000000" pitchFamily="2" charset="-78"/>
            </a:endParaRPr>
          </a:p>
        </p:txBody>
      </p:sp>
      <p:pic>
        <p:nvPicPr>
          <p:cNvPr id="6" name="Picture 5">
            <a:extLst>
              <a:ext uri="{FF2B5EF4-FFF2-40B4-BE49-F238E27FC236}">
                <a16:creationId xmlns:a16="http://schemas.microsoft.com/office/drawing/2014/main" id="{824CBFA8-C83A-E092-E0FF-E6290E03AD22}"/>
              </a:ext>
            </a:extLst>
          </p:cNvPr>
          <p:cNvPicPr>
            <a:picLocks noChangeAspect="1"/>
          </p:cNvPicPr>
          <p:nvPr/>
        </p:nvPicPr>
        <p:blipFill>
          <a:blip r:embed="rId3"/>
          <a:stretch>
            <a:fillRect/>
          </a:stretch>
        </p:blipFill>
        <p:spPr>
          <a:xfrm>
            <a:off x="476810" y="462779"/>
            <a:ext cx="6527494" cy="6407823"/>
          </a:xfrm>
          <a:prstGeom prst="rect">
            <a:avLst/>
          </a:prstGeom>
        </p:spPr>
      </p:pic>
    </p:spTree>
    <p:extLst>
      <p:ext uri="{BB962C8B-B14F-4D97-AF65-F5344CB8AC3E}">
        <p14:creationId xmlns:p14="http://schemas.microsoft.com/office/powerpoint/2010/main" val="3369579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B854-63E6-9FC1-C1C1-A59BF25E3E14}"/>
              </a:ext>
            </a:extLst>
          </p:cNvPr>
          <p:cNvSpPr>
            <a:spLocks noGrp="1"/>
          </p:cNvSpPr>
          <p:nvPr>
            <p:ph type="title"/>
          </p:nvPr>
        </p:nvSpPr>
        <p:spPr/>
        <p:txBody>
          <a:bodyPr/>
          <a:lstStyle/>
          <a:p>
            <a:pPr algn="r" rtl="1"/>
            <a:r>
              <a:rPr lang="ar-IQ" dirty="0">
                <a:cs typeface="B Nazanin" panose="00000400000000000000" pitchFamily="2" charset="-78"/>
              </a:rPr>
              <a:t>روش های تطبیق نقطه ویژگی تصویر</a:t>
            </a:r>
            <a:endParaRPr lang="en-US" sz="6000" dirty="0">
              <a:cs typeface="B Nazanin" panose="00000400000000000000" pitchFamily="2" charset="-78"/>
            </a:endParaRPr>
          </a:p>
        </p:txBody>
      </p:sp>
      <p:sp>
        <p:nvSpPr>
          <p:cNvPr id="3" name="Content Placeholder 2">
            <a:extLst>
              <a:ext uri="{FF2B5EF4-FFF2-40B4-BE49-F238E27FC236}">
                <a16:creationId xmlns:a16="http://schemas.microsoft.com/office/drawing/2014/main" id="{C9A72B1D-6994-3C1B-04BE-9C040D35B950}"/>
              </a:ext>
            </a:extLst>
          </p:cNvPr>
          <p:cNvSpPr>
            <a:spLocks noGrp="1"/>
          </p:cNvSpPr>
          <p:nvPr>
            <p:ph idx="1"/>
          </p:nvPr>
        </p:nvSpPr>
        <p:spPr>
          <a:xfrm>
            <a:off x="474454" y="2570672"/>
            <a:ext cx="11231592" cy="3449128"/>
          </a:xfrm>
        </p:spPr>
        <p:txBody>
          <a:bodyPr>
            <a:normAutofit/>
          </a:bodyPr>
          <a:lstStyle/>
          <a:p>
            <a:pPr marL="0" indent="0" algn="r" rtl="1">
              <a:buNone/>
            </a:pPr>
            <a:r>
              <a:rPr lang="ar-IQ" dirty="0">
                <a:solidFill>
                  <a:schemeClr val="tx1"/>
                </a:solidFill>
                <a:cs typeface="B Nazanin" panose="00000400000000000000" pitchFamily="2" charset="-78"/>
              </a:rPr>
              <a:t>روش های تطبیق نقطه ویژگی تصویر شامل روش های</a:t>
            </a:r>
            <a:endParaRPr lang="fa-IR" dirty="0">
              <a:solidFill>
                <a:schemeClr val="tx1"/>
              </a:solidFill>
              <a:cs typeface="B Nazanin" panose="00000400000000000000" pitchFamily="2" charset="-78"/>
            </a:endParaRPr>
          </a:p>
          <a:p>
            <a:pPr algn="r" rtl="1">
              <a:buFont typeface="Courier New" panose="02070309020205020404" pitchFamily="49" charset="0"/>
              <a:buChar char="o"/>
            </a:pPr>
            <a:r>
              <a:rPr lang="en-US" kern="100" dirty="0">
                <a:solidFill>
                  <a:schemeClr val="tx1"/>
                </a:solidFill>
                <a:latin typeface="Calibri" panose="020F0502020204030204" pitchFamily="34" charset="0"/>
                <a:ea typeface="Calibri" panose="020F0502020204030204" pitchFamily="34" charset="0"/>
                <a:cs typeface="B Nazanin" panose="00000400000000000000" pitchFamily="2" charset="-78"/>
              </a:rPr>
              <a:t>Brute Force (BF)</a:t>
            </a:r>
          </a:p>
          <a:p>
            <a:pPr algn="r" rtl="1">
              <a:buFont typeface="Courier New" panose="02070309020205020404" pitchFamily="49" charset="0"/>
              <a:buChar char="o"/>
            </a:pPr>
            <a:r>
              <a:rPr lang="en-US" kern="100" dirty="0">
                <a:solidFill>
                  <a:schemeClr val="tx1"/>
                </a:solidFill>
                <a:latin typeface="Calibri" panose="020F0502020204030204" pitchFamily="34" charset="0"/>
                <a:ea typeface="Calibri" panose="020F0502020204030204" pitchFamily="34" charset="0"/>
                <a:cs typeface="B Nazanin" panose="00000400000000000000" pitchFamily="2" charset="-78"/>
              </a:rPr>
              <a:t>Fast library of approximate nearest neighbors (FLANN)</a:t>
            </a:r>
          </a:p>
          <a:p>
            <a:pPr algn="r" rtl="1">
              <a:buFont typeface="Courier New" panose="02070309020205020404" pitchFamily="49" charset="0"/>
              <a:buChar char="o"/>
            </a:pPr>
            <a:r>
              <a:rPr lang="en-US" kern="100" dirty="0">
                <a:solidFill>
                  <a:schemeClr val="tx1"/>
                </a:solidFill>
                <a:latin typeface="Calibri" panose="020F0502020204030204" pitchFamily="34" charset="0"/>
                <a:ea typeface="Calibri" panose="020F0502020204030204" pitchFamily="34" charset="0"/>
                <a:cs typeface="B Nazanin" panose="00000400000000000000" pitchFamily="2" charset="-78"/>
              </a:rPr>
              <a:t>K nearest neighbor matcher (KNN)</a:t>
            </a:r>
          </a:p>
          <a:p>
            <a:pPr algn="r" rtl="1">
              <a:buFont typeface="Courier New" panose="02070309020205020404" pitchFamily="49" charset="0"/>
              <a:buChar char="o"/>
            </a:pPr>
            <a:r>
              <a:rPr lang="en-US" kern="100" dirty="0">
                <a:solidFill>
                  <a:schemeClr val="tx1"/>
                </a:solidFill>
                <a:latin typeface="Calibri" panose="020F0502020204030204" pitchFamily="34" charset="0"/>
                <a:ea typeface="Calibri" panose="020F0502020204030204" pitchFamily="34" charset="0"/>
                <a:cs typeface="B Nazanin" panose="00000400000000000000" pitchFamily="2" charset="-78"/>
              </a:rPr>
              <a:t>Filter random sample consensus (RANSAC)</a:t>
            </a:r>
          </a:p>
          <a:p>
            <a:pPr algn="r" rtl="1">
              <a:buFont typeface="Courier New" panose="02070309020205020404" pitchFamily="49" charset="0"/>
              <a:buChar char="o"/>
            </a:pPr>
            <a:endParaRPr lang="fa-IR" dirty="0">
              <a:solidFill>
                <a:schemeClr val="tx1"/>
              </a:solidFill>
              <a:latin typeface="Calibri" panose="020F0502020204030204" pitchFamily="34" charset="0"/>
              <a:ea typeface="Calibri" panose="020F0502020204030204" pitchFamily="34" charset="0"/>
              <a:cs typeface="B Nazanin" panose="00000400000000000000" pitchFamily="2" charset="-78"/>
            </a:endParaRPr>
          </a:p>
          <a:p>
            <a:pPr algn="r" rtl="1">
              <a:buFont typeface="Courier New" panose="02070309020205020404" pitchFamily="49" charset="0"/>
              <a:buChar char="o"/>
            </a:pPr>
            <a:endParaRPr lang="fa-IR" dirty="0">
              <a:solidFill>
                <a:schemeClr val="tx1"/>
              </a:solidFill>
              <a:cs typeface="B Nazanin" panose="00000400000000000000" pitchFamily="2" charset="-78"/>
            </a:endParaRPr>
          </a:p>
        </p:txBody>
      </p:sp>
      <p:sp>
        <p:nvSpPr>
          <p:cNvPr id="4" name="TextBox 3">
            <a:extLst>
              <a:ext uri="{FF2B5EF4-FFF2-40B4-BE49-F238E27FC236}">
                <a16:creationId xmlns:a16="http://schemas.microsoft.com/office/drawing/2014/main" id="{4B728CE9-D7EF-FEE3-2764-4274B6DB21B0}"/>
              </a:ext>
            </a:extLst>
          </p:cNvPr>
          <p:cNvSpPr txBox="1"/>
          <p:nvPr/>
        </p:nvSpPr>
        <p:spPr>
          <a:xfrm>
            <a:off x="10610490" y="389627"/>
            <a:ext cx="352982" cy="523220"/>
          </a:xfrm>
          <a:prstGeom prst="rect">
            <a:avLst/>
          </a:prstGeom>
          <a:noFill/>
        </p:spPr>
        <p:txBody>
          <a:bodyPr wrap="none" rtlCol="0">
            <a:spAutoFit/>
          </a:bodyPr>
          <a:lstStyle/>
          <a:p>
            <a:r>
              <a:rPr lang="fa-IR" sz="2800" dirty="0">
                <a:solidFill>
                  <a:schemeClr val="bg1">
                    <a:lumMod val="95000"/>
                  </a:schemeClr>
                </a:solidFill>
                <a:cs typeface="B Nazanin" panose="00000400000000000000" pitchFamily="2" charset="-78"/>
              </a:rPr>
              <a:t>7</a:t>
            </a:r>
            <a:endParaRPr lang="en-US" sz="2800" dirty="0">
              <a:solidFill>
                <a:schemeClr val="bg1">
                  <a:lumMod val="95000"/>
                </a:schemeClr>
              </a:solidFill>
              <a:cs typeface="B Nazanin" panose="00000400000000000000" pitchFamily="2" charset="-78"/>
            </a:endParaRPr>
          </a:p>
        </p:txBody>
      </p:sp>
    </p:spTree>
    <p:extLst>
      <p:ext uri="{BB962C8B-B14F-4D97-AF65-F5344CB8AC3E}">
        <p14:creationId xmlns:p14="http://schemas.microsoft.com/office/powerpoint/2010/main" val="693593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B854-63E6-9FC1-C1C1-A59BF25E3E14}"/>
              </a:ext>
            </a:extLst>
          </p:cNvPr>
          <p:cNvSpPr>
            <a:spLocks noGrp="1"/>
          </p:cNvSpPr>
          <p:nvPr>
            <p:ph type="title"/>
          </p:nvPr>
        </p:nvSpPr>
        <p:spPr/>
        <p:txBody>
          <a:bodyPr/>
          <a:lstStyle/>
          <a:p>
            <a:pPr algn="r" rtl="1"/>
            <a:r>
              <a:rPr lang="fa-IR" dirty="0">
                <a:cs typeface="B Nazanin" panose="00000400000000000000" pitchFamily="2" charset="-78"/>
              </a:rPr>
              <a:t>ثبت تصویر</a:t>
            </a:r>
            <a:endParaRPr lang="en-US" sz="6000" dirty="0">
              <a:cs typeface="B Nazanin" panose="00000400000000000000" pitchFamily="2" charset="-78"/>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9A72B1D-6994-3C1B-04BE-9C040D35B950}"/>
                  </a:ext>
                </a:extLst>
              </p:cNvPr>
              <p:cNvSpPr>
                <a:spLocks noGrp="1"/>
              </p:cNvSpPr>
              <p:nvPr>
                <p:ph idx="1"/>
              </p:nvPr>
            </p:nvSpPr>
            <p:spPr>
              <a:xfrm>
                <a:off x="474454" y="2570672"/>
                <a:ext cx="11231592" cy="3449128"/>
              </a:xfrm>
            </p:spPr>
            <p:txBody>
              <a:bodyPr>
                <a:normAutofit/>
              </a:bodyPr>
              <a:lstStyle/>
              <a:p>
                <a:pPr marL="0" indent="0" algn="r" rtl="1">
                  <a:buNone/>
                </a:pPr>
                <a:r>
                  <a:rPr lang="fa-IR" sz="1800" dirty="0">
                    <a:effectLst/>
                    <a:latin typeface="Calibri" panose="020F0502020204030204" pitchFamily="34" charset="0"/>
                    <a:ea typeface="Calibri" panose="020F0502020204030204" pitchFamily="34" charset="0"/>
                    <a:cs typeface="B Nazanin" panose="00000400000000000000" pitchFamily="2" charset="-78"/>
                  </a:rPr>
                  <a:t>ثبت تصویر مرحله اصلی پیوند تصویر است. نتیجه ثبت تصویر مستقیماً بر نتیجه ادغام تصویر بعدی تأثیر می گذارد. برای یک صحنه، تصاویر با مناطق همپوشانی معمولاً دارای مناطق همپوشانی حدود </a:t>
                </a:r>
                <a14:m>
                  <m:oMath xmlns:m="http://schemas.openxmlformats.org/officeDocument/2006/math">
                    <m:r>
                      <a:rPr lang="en-US" sz="1800" i="1">
                        <a:effectLst/>
                        <a:latin typeface="Cambria Math" panose="02040503050406030204" pitchFamily="18" charset="0"/>
                        <a:ea typeface="Calibri" panose="020F0502020204030204" pitchFamily="34" charset="0"/>
                        <a:cs typeface="B Nazanin" panose="00000400000000000000" pitchFamily="2" charset="-78"/>
                      </a:rPr>
                      <m:t>30</m:t>
                    </m:r>
                    <m:r>
                      <a:rPr lang="en-US" sz="1800" i="1">
                        <a:effectLst/>
                        <a:latin typeface="Cambria Math" panose="02040503050406030204" pitchFamily="18" charset="0"/>
                        <a:ea typeface="Calibri" panose="020F0502020204030204" pitchFamily="34" charset="0"/>
                        <a:cs typeface="B Nazanin" panose="00000400000000000000" pitchFamily="2" charset="-78"/>
                      </a:rPr>
                      <m:t>%</m:t>
                    </m:r>
                  </m:oMath>
                </a14:m>
                <a:r>
                  <a:rPr lang="fa-IR" sz="1800" dirty="0">
                    <a:effectLst/>
                    <a:latin typeface="B Nazanin" panose="00000400000000000000" pitchFamily="2" charset="-78"/>
                    <a:ea typeface="Calibri" panose="020F0502020204030204" pitchFamily="34" charset="0"/>
                    <a:cs typeface="B Nazanin" panose="00000400000000000000" pitchFamily="2" charset="-78"/>
                  </a:rPr>
                  <a:t> تا </a:t>
                </a:r>
                <a14:m>
                  <m:oMath xmlns:m="http://schemas.openxmlformats.org/officeDocument/2006/math">
                    <m:r>
                      <a:rPr lang="en-US" sz="1800" i="1">
                        <a:effectLst/>
                        <a:latin typeface="Cambria Math" panose="02040503050406030204" pitchFamily="18" charset="0"/>
                        <a:ea typeface="Calibri" panose="020F0502020204030204" pitchFamily="34" charset="0"/>
                        <a:cs typeface="B Nazanin" panose="00000400000000000000" pitchFamily="2" charset="-78"/>
                      </a:rPr>
                      <m:t>60</m:t>
                    </m:r>
                    <m:r>
                      <a:rPr lang="en-US" sz="1800" i="1">
                        <a:effectLst/>
                        <a:latin typeface="Cambria Math" panose="02040503050406030204" pitchFamily="18" charset="0"/>
                        <a:ea typeface="Calibri" panose="020F0502020204030204" pitchFamily="34" charset="0"/>
                        <a:cs typeface="B Nazanin" panose="00000400000000000000" pitchFamily="2" charset="-78"/>
                      </a:rPr>
                      <m:t>%</m:t>
                    </m:r>
                  </m:oMath>
                </a14:m>
                <a:r>
                  <a:rPr lang="fa-IR" sz="1800" dirty="0">
                    <a:effectLst/>
                    <a:latin typeface="B Nazanin" panose="00000400000000000000" pitchFamily="2" charset="-78"/>
                    <a:ea typeface="Calibri" panose="020F0502020204030204" pitchFamily="34" charset="0"/>
                    <a:cs typeface="B Nazanin" panose="00000400000000000000" pitchFamily="2" charset="-78"/>
                  </a:rPr>
                  <a:t> هستند. اگر یک ناحیه همپوشانی بین دو تصویر وجود داشته باشد، می توان از الگوریتم ادغام تصویر پس از ثبت تصویر برای ادغام کردن دو تصویر به یک تصویر میدان گسترده استفاده کرد. سایر تصاویر با مناطق همپوشانی نیز به همین ترتیب ثبت و ترکیب می شوند و سپس به ترتیب پیوند داده می شوند. در نهایت، صحنه را می توان به یک تصویر کامل پیوند داد.</a:t>
                </a:r>
              </a:p>
            </p:txBody>
          </p:sp>
        </mc:Choice>
        <mc:Fallback>
          <p:sp>
            <p:nvSpPr>
              <p:cNvPr id="3" name="Content Placeholder 2">
                <a:extLst>
                  <a:ext uri="{FF2B5EF4-FFF2-40B4-BE49-F238E27FC236}">
                    <a16:creationId xmlns:a16="http://schemas.microsoft.com/office/drawing/2014/main" id="{C9A72B1D-6994-3C1B-04BE-9C040D35B950}"/>
                  </a:ext>
                </a:extLst>
              </p:cNvPr>
              <p:cNvSpPr>
                <a:spLocks noGrp="1" noRot="1" noChangeAspect="1" noMove="1" noResize="1" noEditPoints="1" noAdjustHandles="1" noChangeArrowheads="1" noChangeShapeType="1" noTextEdit="1"/>
              </p:cNvSpPr>
              <p:nvPr>
                <p:ph idx="1"/>
              </p:nvPr>
            </p:nvSpPr>
            <p:spPr>
              <a:xfrm>
                <a:off x="474454" y="2570672"/>
                <a:ext cx="11231592" cy="3449128"/>
              </a:xfrm>
              <a:blipFill>
                <a:blip r:embed="rId3"/>
                <a:stretch>
                  <a:fillRect l="-597" t="-883" r="-43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B728CE9-D7EF-FEE3-2764-4274B6DB21B0}"/>
              </a:ext>
            </a:extLst>
          </p:cNvPr>
          <p:cNvSpPr txBox="1"/>
          <p:nvPr/>
        </p:nvSpPr>
        <p:spPr>
          <a:xfrm>
            <a:off x="10610490" y="389627"/>
            <a:ext cx="352982" cy="523220"/>
          </a:xfrm>
          <a:prstGeom prst="rect">
            <a:avLst/>
          </a:prstGeom>
          <a:noFill/>
        </p:spPr>
        <p:txBody>
          <a:bodyPr wrap="none" rtlCol="0">
            <a:spAutoFit/>
          </a:bodyPr>
          <a:lstStyle/>
          <a:p>
            <a:r>
              <a:rPr lang="fa-IR" sz="2800" dirty="0">
                <a:solidFill>
                  <a:schemeClr val="bg1">
                    <a:lumMod val="95000"/>
                  </a:schemeClr>
                </a:solidFill>
                <a:cs typeface="B Nazanin" panose="00000400000000000000" pitchFamily="2" charset="-78"/>
              </a:rPr>
              <a:t>8</a:t>
            </a:r>
            <a:endParaRPr lang="en-US" sz="2800" dirty="0">
              <a:solidFill>
                <a:schemeClr val="bg1">
                  <a:lumMod val="95000"/>
                </a:schemeClr>
              </a:solidFill>
              <a:cs typeface="B Nazanin" panose="00000400000000000000" pitchFamily="2" charset="-78"/>
            </a:endParaRPr>
          </a:p>
        </p:txBody>
      </p:sp>
    </p:spTree>
    <p:extLst>
      <p:ext uri="{BB962C8B-B14F-4D97-AF65-F5344CB8AC3E}">
        <p14:creationId xmlns:p14="http://schemas.microsoft.com/office/powerpoint/2010/main" val="41230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{84F018B0-0558-4053-A9E4-1CE4785E69A1}tf02900722</Template>
  <TotalTime>130</TotalTime>
  <Words>1265</Words>
  <Application>Microsoft Office PowerPoint</Application>
  <PresentationFormat>Widescreen</PresentationFormat>
  <Paragraphs>116</Paragraphs>
  <Slides>17</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-apple-system</vt:lpstr>
      <vt:lpstr>Arial</vt:lpstr>
      <vt:lpstr>B Nazanin</vt:lpstr>
      <vt:lpstr>Calibri</vt:lpstr>
      <vt:lpstr>Cambria Math</vt:lpstr>
      <vt:lpstr>Century Gothic</vt:lpstr>
      <vt:lpstr>Courier New</vt:lpstr>
      <vt:lpstr>Wingdings 3</vt:lpstr>
      <vt:lpstr>Ion Boardroom</vt:lpstr>
      <vt:lpstr>Utilization of Merge-Sorting Method to Improve Stitching Efficiency in Multi-Scene Image Stitching </vt:lpstr>
      <vt:lpstr>مقدمه</vt:lpstr>
      <vt:lpstr>پیوند تصویر</vt:lpstr>
      <vt:lpstr>روش‌های تشخیص نقطه مشخصه </vt:lpstr>
      <vt:lpstr>SIFT</vt:lpstr>
      <vt:lpstr>SURF</vt:lpstr>
      <vt:lpstr>A-KAZE</vt:lpstr>
      <vt:lpstr>روش های تطبیق نقطه ویژگی تصویر</vt:lpstr>
      <vt:lpstr>ثبت تصویر</vt:lpstr>
      <vt:lpstr>تطبیق تصویر توسط A-KAZE</vt:lpstr>
      <vt:lpstr>نتایج تطبیق ویژگی</vt:lpstr>
      <vt:lpstr>مرتب سازی ادغامی</vt:lpstr>
      <vt:lpstr>پیوند تصویر چند صحنه ای بر اساس روش مرتب سازی ادغامی</vt:lpstr>
      <vt:lpstr>الگوریتم</vt:lpstr>
      <vt:lpstr>شماتیک</vt:lpstr>
      <vt:lpstr>شماتیک</vt:lpstr>
      <vt:lpstr>شماتیک</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Utilization of Merge-Sorting Method to Improve Stitching Efficiency in Multi-Scene Image Stitching </dc:title>
  <dc:creator>pouya kahfi</dc:creator>
  <cp:lastModifiedBy>pouya kahfi</cp:lastModifiedBy>
  <cp:revision>1</cp:revision>
  <dcterms:created xsi:type="dcterms:W3CDTF">2023-05-17T06:00:30Z</dcterms:created>
  <dcterms:modified xsi:type="dcterms:W3CDTF">2023-05-17T08:11:00Z</dcterms:modified>
</cp:coreProperties>
</file>